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charts/chart2.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22.xml" ContentType="application/vnd.openxmlformats-officedocument.presentationml.notesSlide+xml"/>
  <Override PartName="/ppt/charts/chart4.xml" ContentType="application/vnd.openxmlformats-officedocument.drawingml.chart+xml"/>
  <Override PartName="/ppt/notesSlides/notesSlide23.xml" ContentType="application/vnd.openxmlformats-officedocument.presentationml.notesSlide+xml"/>
  <Override PartName="/ppt/charts/chart5.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6.xml" ContentType="application/vnd.openxmlformats-officedocument.drawingml.chart+xml"/>
  <Override PartName="/ppt/notesSlides/notesSlide26.xml" ContentType="application/vnd.openxmlformats-officedocument.presentationml.notesSlide+xml"/>
  <Override PartName="/ppt/charts/chart7.xml" ContentType="application/vnd.openxmlformats-officedocument.drawingml.chart+xml"/>
  <Override PartName="/ppt/notesSlides/notesSlide27.xml" ContentType="application/vnd.openxmlformats-officedocument.presentationml.notesSlide+xml"/>
  <Override PartName="/ppt/charts/chart8.xml" ContentType="application/vnd.openxmlformats-officedocument.drawingml.chart+xml"/>
  <Override PartName="/ppt/notesSlides/notesSlide28.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29.xml" ContentType="application/vnd.openxmlformats-officedocument.presentationml.notesSlide+xml"/>
  <Override PartName="/ppt/charts/chart13.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699" r:id="rId2"/>
  </p:sldMasterIdLst>
  <p:notesMasterIdLst>
    <p:notesMasterId r:id="rId50"/>
  </p:notesMasterIdLst>
  <p:handoutMasterIdLst>
    <p:handoutMasterId r:id="rId51"/>
  </p:handoutMasterIdLst>
  <p:sldIdLst>
    <p:sldId id="256" r:id="rId3"/>
    <p:sldId id="351" r:id="rId4"/>
    <p:sldId id="279" r:id="rId5"/>
    <p:sldId id="352" r:id="rId6"/>
    <p:sldId id="354" r:id="rId7"/>
    <p:sldId id="356" r:id="rId8"/>
    <p:sldId id="357" r:id="rId9"/>
    <p:sldId id="358" r:id="rId10"/>
    <p:sldId id="359" r:id="rId11"/>
    <p:sldId id="366" r:id="rId12"/>
    <p:sldId id="365" r:id="rId13"/>
    <p:sldId id="369" r:id="rId14"/>
    <p:sldId id="370" r:id="rId15"/>
    <p:sldId id="355" r:id="rId16"/>
    <p:sldId id="367" r:id="rId17"/>
    <p:sldId id="362" r:id="rId18"/>
    <p:sldId id="371" r:id="rId19"/>
    <p:sldId id="363" r:id="rId20"/>
    <p:sldId id="372" r:id="rId21"/>
    <p:sldId id="364" r:id="rId22"/>
    <p:sldId id="360" r:id="rId23"/>
    <p:sldId id="373" r:id="rId24"/>
    <p:sldId id="374" r:id="rId25"/>
    <p:sldId id="375" r:id="rId26"/>
    <p:sldId id="376" r:id="rId27"/>
    <p:sldId id="377" r:id="rId28"/>
    <p:sldId id="379" r:id="rId29"/>
    <p:sldId id="380" r:id="rId30"/>
    <p:sldId id="378" r:id="rId31"/>
    <p:sldId id="381" r:id="rId32"/>
    <p:sldId id="382" r:id="rId33"/>
    <p:sldId id="383" r:id="rId34"/>
    <p:sldId id="385" r:id="rId35"/>
    <p:sldId id="384" r:id="rId36"/>
    <p:sldId id="386" r:id="rId37"/>
    <p:sldId id="387" r:id="rId38"/>
    <p:sldId id="388" r:id="rId39"/>
    <p:sldId id="389" r:id="rId40"/>
    <p:sldId id="390" r:id="rId41"/>
    <p:sldId id="391" r:id="rId42"/>
    <p:sldId id="392" r:id="rId43"/>
    <p:sldId id="393" r:id="rId44"/>
    <p:sldId id="394" r:id="rId45"/>
    <p:sldId id="396" r:id="rId46"/>
    <p:sldId id="397" r:id="rId47"/>
    <p:sldId id="340" r:id="rId48"/>
    <p:sldId id="395" r:id="rId49"/>
  </p:sldIdLst>
  <p:sldSz cx="9144000" cy="6858000" type="screen4x3"/>
  <p:notesSz cx="6735763" cy="9799638"/>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00"/>
    <a:srgbClr val="EFEFFF"/>
    <a:srgbClr val="0000FF"/>
    <a:srgbClr val="3366FF"/>
    <a:srgbClr val="FFFF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97" autoAdjust="0"/>
    <p:restoredTop sz="82740" autoAdjust="0"/>
  </p:normalViewPr>
  <p:slideViewPr>
    <p:cSldViewPr>
      <p:cViewPr>
        <p:scale>
          <a:sx n="66" d="100"/>
          <a:sy n="66" d="100"/>
        </p:scale>
        <p:origin x="-1266" y="-72"/>
      </p:cViewPr>
      <p:guideLst>
        <p:guide orient="horz" pos="2160"/>
        <p:guide pos="2880"/>
      </p:guideLst>
    </p:cSldViewPr>
  </p:slideViewPr>
  <p:outlineViewPr>
    <p:cViewPr>
      <p:scale>
        <a:sx n="33" d="100"/>
        <a:sy n="33" d="100"/>
      </p:scale>
      <p:origin x="0" y="2106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2160" y="-102"/>
      </p:cViewPr>
      <p:guideLst>
        <p:guide orient="horz" pos="3086"/>
        <p:guide pos="212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charts/_rels/chart1.xml.rels><?xml version="1.0" encoding="UTF-8" standalone="yes"?>
<Relationships xmlns="http://schemas.openxmlformats.org/package/2006/relationships"><Relationship Id="rId1" Type="http://schemas.openxmlformats.org/officeDocument/2006/relationships/oleObject" Target="file:///C:\UNDP\IDAM\Calcule\Baza_4rai_raioane_IDAM_2013_2012.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NDP\IDAM\Calcule\Baza_4rai_raioane_IDAM_2013_2012_diagrame_ponderat.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NDP\IDAM\Calcule\Baza_4rai_raioane_IDAM_2013_2012_diagrame_ponderat.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NDP\IDAM\Calcule\Baza_4rai_raioane_IDAM_2013_2012_diagrame_ponderat.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NDP\IDAM\Calcule\Baza_4rai_raioane_IDAM_2013_2012_diagrame_ponderat.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NDP\IDAM\Calcule\Baza_4rai_raioane_IDAM_2013_2012_diagrame_ponderat.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NDP\IDAM\Calcule\Baza_4rai_raioane_IDAM_2013_2012.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NDP\IDAM\Calcule\Baza_4rai_raioane_IDAM_2013_2012.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NDP\IDAM\Calcule\Baza_4rai_raioane_IDAM_2013_2012_diagrame_ponderat.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NDP\IDAM\Calcule\Baza_4rai_raioane_IDAM_2013_2012.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NDP\IDAM\Calcule\Baza_4rai_raioane_IDAM_2013_2012.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NDP\IDAM\Calcule\Baza_4rai_raioane_IDAM_2013_2012.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NDP\IDAM\Calcule\Baza_4rai_raioane_IDAM_2013_201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2376747608535691E-2"/>
          <c:y val="5.3921568627450983E-2"/>
          <c:w val="0.93524650478292859"/>
          <c:h val="0.65154067575258257"/>
        </c:manualLayout>
      </c:layout>
      <c:stockChart>
        <c:ser>
          <c:idx val="0"/>
          <c:order val="0"/>
          <c:tx>
            <c:strRef>
              <c:f>Grafice!$D$2</c:f>
              <c:strCache>
                <c:ptCount val="1"/>
                <c:pt idx="0">
                  <c:v>media</c:v>
                </c:pt>
              </c:strCache>
            </c:strRef>
          </c:tx>
          <c:spPr>
            <a:ln w="28575">
              <a:noFill/>
            </a:ln>
          </c:spPr>
          <c:marker>
            <c:symbol val="circle"/>
            <c:size val="15"/>
            <c:spPr>
              <a:solidFill>
                <a:srgbClr val="C00000"/>
              </a:solidFill>
            </c:spPr>
          </c:marker>
          <c:dLbls>
            <c:showLegendKey val="0"/>
            <c:showVal val="1"/>
            <c:showCatName val="0"/>
            <c:showSerName val="0"/>
            <c:showPercent val="0"/>
            <c:showBubbleSize val="0"/>
            <c:showLeaderLines val="0"/>
          </c:dLbls>
          <c:cat>
            <c:multiLvlStrRef>
              <c:f>Grafice!$B$3:$C$6</c:f>
              <c:multiLvlStrCache>
                <c:ptCount val="4"/>
                <c:lvl>
                  <c:pt idx="0">
                    <c:v>Falesti</c:v>
                  </c:pt>
                  <c:pt idx="1">
                    <c:v>Donduseni</c:v>
                  </c:pt>
                  <c:pt idx="2">
                    <c:v>Cimislia</c:v>
                  </c:pt>
                  <c:pt idx="3">
                    <c:v>Orhei</c:v>
                  </c:pt>
                </c:lvl>
                <c:lvl>
                  <c:pt idx="0">
                    <c:v>Deprivarea economică</c:v>
                  </c:pt>
                </c:lvl>
              </c:multiLvlStrCache>
            </c:multiLvlStrRef>
          </c:cat>
          <c:val>
            <c:numRef>
              <c:f>Grafice!$D$3:$D$6</c:f>
              <c:numCache>
                <c:formatCode>#,##0</c:formatCode>
                <c:ptCount val="4"/>
                <c:pt idx="0">
                  <c:v>42.027758084746687</c:v>
                </c:pt>
                <c:pt idx="1">
                  <c:v>57.102448568210114</c:v>
                </c:pt>
                <c:pt idx="2">
                  <c:v>61.759135075954568</c:v>
                </c:pt>
                <c:pt idx="3">
                  <c:v>75.828281470528935</c:v>
                </c:pt>
              </c:numCache>
            </c:numRef>
          </c:val>
          <c:smooth val="0"/>
        </c:ser>
        <c:ser>
          <c:idx val="1"/>
          <c:order val="1"/>
          <c:tx>
            <c:strRef>
              <c:f>Grafice!$E$2</c:f>
              <c:strCache>
                <c:ptCount val="1"/>
                <c:pt idx="0">
                  <c:v>minimum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Grafice!$B$3:$C$6</c:f>
              <c:multiLvlStrCache>
                <c:ptCount val="4"/>
                <c:lvl>
                  <c:pt idx="0">
                    <c:v>Falesti</c:v>
                  </c:pt>
                  <c:pt idx="1">
                    <c:v>Donduseni</c:v>
                  </c:pt>
                  <c:pt idx="2">
                    <c:v>Cimislia</c:v>
                  </c:pt>
                  <c:pt idx="3">
                    <c:v>Orhei</c:v>
                  </c:pt>
                </c:lvl>
                <c:lvl>
                  <c:pt idx="0">
                    <c:v>Deprivarea economică</c:v>
                  </c:pt>
                </c:lvl>
              </c:multiLvlStrCache>
            </c:multiLvlStrRef>
          </c:cat>
          <c:val>
            <c:numRef>
              <c:f>Grafice!$E$3:$E$6</c:f>
              <c:numCache>
                <c:formatCode>#,##0</c:formatCode>
                <c:ptCount val="4"/>
                <c:pt idx="0">
                  <c:v>1</c:v>
                </c:pt>
                <c:pt idx="1">
                  <c:v>9</c:v>
                </c:pt>
                <c:pt idx="2">
                  <c:v>3</c:v>
                </c:pt>
                <c:pt idx="3">
                  <c:v>12</c:v>
                </c:pt>
              </c:numCache>
            </c:numRef>
          </c:val>
          <c:smooth val="0"/>
        </c:ser>
        <c:ser>
          <c:idx val="2"/>
          <c:order val="2"/>
          <c:tx>
            <c:strRef>
              <c:f>Grafice!$F$2</c:f>
              <c:strCache>
                <c:ptCount val="1"/>
                <c:pt idx="0">
                  <c:v>maximum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Grafice!$B$3:$C$6</c:f>
              <c:multiLvlStrCache>
                <c:ptCount val="4"/>
                <c:lvl>
                  <c:pt idx="0">
                    <c:v>Falesti</c:v>
                  </c:pt>
                  <c:pt idx="1">
                    <c:v>Donduseni</c:v>
                  </c:pt>
                  <c:pt idx="2">
                    <c:v>Cimislia</c:v>
                  </c:pt>
                  <c:pt idx="3">
                    <c:v>Orhei</c:v>
                  </c:pt>
                </c:lvl>
                <c:lvl>
                  <c:pt idx="0">
                    <c:v>Deprivarea economică</c:v>
                  </c:pt>
                </c:lvl>
              </c:multiLvlStrCache>
            </c:multiLvlStrRef>
          </c:cat>
          <c:val>
            <c:numRef>
              <c:f>Grafice!$F$3:$F$6</c:f>
              <c:numCache>
                <c:formatCode>#,##0</c:formatCode>
                <c:ptCount val="4"/>
                <c:pt idx="0">
                  <c:v>102</c:v>
                </c:pt>
                <c:pt idx="1">
                  <c:v>108</c:v>
                </c:pt>
                <c:pt idx="2">
                  <c:v>107</c:v>
                </c:pt>
                <c:pt idx="3">
                  <c:v>112</c:v>
                </c:pt>
              </c:numCache>
            </c:numRef>
          </c:val>
          <c:smooth val="0"/>
        </c:ser>
        <c:dLbls>
          <c:showLegendKey val="0"/>
          <c:showVal val="0"/>
          <c:showCatName val="0"/>
          <c:showSerName val="0"/>
          <c:showPercent val="0"/>
          <c:showBubbleSize val="0"/>
        </c:dLbls>
        <c:hiLowLines/>
        <c:axId val="44573696"/>
        <c:axId val="73403200"/>
      </c:stockChart>
      <c:catAx>
        <c:axId val="44573696"/>
        <c:scaling>
          <c:orientation val="minMax"/>
        </c:scaling>
        <c:delete val="0"/>
        <c:axPos val="b"/>
        <c:majorTickMark val="out"/>
        <c:minorTickMark val="none"/>
        <c:tickLblPos val="nextTo"/>
        <c:crossAx val="73403200"/>
        <c:crosses val="autoZero"/>
        <c:auto val="1"/>
        <c:lblAlgn val="ctr"/>
        <c:lblOffset val="100"/>
        <c:noMultiLvlLbl val="0"/>
      </c:catAx>
      <c:valAx>
        <c:axId val="73403200"/>
        <c:scaling>
          <c:orientation val="minMax"/>
        </c:scaling>
        <c:delete val="1"/>
        <c:axPos val="l"/>
        <c:numFmt formatCode="#,##0" sourceLinked="1"/>
        <c:majorTickMark val="out"/>
        <c:minorTickMark val="none"/>
        <c:tickLblPos val="nextTo"/>
        <c:crossAx val="44573696"/>
        <c:crosses val="autoZero"/>
        <c:crossBetween val="between"/>
      </c:valAx>
    </c:plotArea>
    <c:legend>
      <c:legendPos val="b"/>
      <c:layout/>
      <c:overlay val="0"/>
    </c:legend>
    <c:plotVisOnly val="1"/>
    <c:dispBlanksAs val="gap"/>
    <c:showDLblsOverMax val="0"/>
  </c:chart>
  <c:txPr>
    <a:bodyPr/>
    <a:lstStyle/>
    <a:p>
      <a:pPr>
        <a:defRPr sz="20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40813648293962"/>
          <c:y val="5.3893851883838315E-4"/>
          <c:w val="0.7169114173228347"/>
          <c:h val="0.94853516679261574"/>
        </c:manualLayout>
      </c:layout>
      <c:barChart>
        <c:barDir val="bar"/>
        <c:grouping val="clustered"/>
        <c:varyColors val="0"/>
        <c:ser>
          <c:idx val="0"/>
          <c:order val="0"/>
          <c:tx>
            <c:strRef>
              <c:f>Grafice!$C$174</c:f>
              <c:strCache>
                <c:ptCount val="1"/>
                <c:pt idx="0">
                  <c:v>Cimislia</c:v>
                </c:pt>
              </c:strCache>
            </c:strRef>
          </c:tx>
          <c:invertIfNegative val="0"/>
          <c:dLbls>
            <c:showLegendKey val="0"/>
            <c:showVal val="1"/>
            <c:showCatName val="0"/>
            <c:showSerName val="0"/>
            <c:showPercent val="0"/>
            <c:showBubbleSize val="0"/>
            <c:showLeaderLines val="0"/>
          </c:dLbls>
          <c:cat>
            <c:multiLvlStrRef>
              <c:f>Grafice!$A$175:$B$189</c:f>
              <c:multiLvlStrCache>
                <c:ptCount val="15"/>
                <c:lvl>
                  <c:pt idx="0">
                    <c:v>educație</c:v>
                  </c:pt>
                  <c:pt idx="1">
                    <c:v>mediu</c:v>
                  </c:pt>
                  <c:pt idx="2">
                    <c:v>economic</c:v>
                  </c:pt>
                  <c:pt idx="3">
                    <c:v>sănătate</c:v>
                  </c:pt>
                  <c:pt idx="4">
                    <c:v>financiar</c:v>
                  </c:pt>
                  <c:pt idx="5">
                    <c:v>infrastructura</c:v>
                  </c:pt>
                  <c:pt idx="6">
                    <c:v>demografic</c:v>
                  </c:pt>
                  <c:pt idx="7">
                    <c:v>social</c:v>
                  </c:pt>
                  <c:pt idx="8">
                    <c:v>educație</c:v>
                  </c:pt>
                  <c:pt idx="9">
                    <c:v>sănătate</c:v>
                  </c:pt>
                  <c:pt idx="10">
                    <c:v>economc</c:v>
                  </c:pt>
                  <c:pt idx="11">
                    <c:v>geografic</c:v>
                  </c:pt>
                  <c:pt idx="12">
                    <c:v>demografic</c:v>
                  </c:pt>
                  <c:pt idx="13">
                    <c:v>condții de trai</c:v>
                  </c:pt>
                  <c:pt idx="14">
                    <c:v>de venituri</c:v>
                  </c:pt>
                </c:lvl>
                <c:lvl>
                  <c:pt idx="0">
                    <c:v>2013</c:v>
                  </c:pt>
                  <c:pt idx="8">
                    <c:v>2012</c:v>
                  </c:pt>
                </c:lvl>
              </c:multiLvlStrCache>
            </c:multiLvlStrRef>
          </c:cat>
          <c:val>
            <c:numRef>
              <c:f>Grafice!$C$175:$C$189</c:f>
              <c:numCache>
                <c:formatCode>#,##0</c:formatCode>
                <c:ptCount val="15"/>
                <c:pt idx="0">
                  <c:v>49.779708954883446</c:v>
                </c:pt>
                <c:pt idx="1">
                  <c:v>60.79236804890288</c:v>
                </c:pt>
                <c:pt idx="2">
                  <c:v>63.935837781123126</c:v>
                </c:pt>
                <c:pt idx="3">
                  <c:v>64.485402125815426</c:v>
                </c:pt>
                <c:pt idx="4">
                  <c:v>69.951941061082977</c:v>
                </c:pt>
                <c:pt idx="5">
                  <c:v>81.326969572555996</c:v>
                </c:pt>
                <c:pt idx="6">
                  <c:v>82.475708224989731</c:v>
                </c:pt>
                <c:pt idx="7">
                  <c:v>91.240317503763521</c:v>
                </c:pt>
                <c:pt idx="8">
                  <c:v>43.203526298982709</c:v>
                </c:pt>
                <c:pt idx="9">
                  <c:v>43.942589297933488</c:v>
                </c:pt>
                <c:pt idx="10">
                  <c:v>52.223028146526161</c:v>
                </c:pt>
                <c:pt idx="11">
                  <c:v>57.381027325395742</c:v>
                </c:pt>
                <c:pt idx="12">
                  <c:v>68.432712923680484</c:v>
                </c:pt>
                <c:pt idx="13">
                  <c:v>78.431002235299488</c:v>
                </c:pt>
                <c:pt idx="14">
                  <c:v>83.521258154281284</c:v>
                </c:pt>
              </c:numCache>
            </c:numRef>
          </c:val>
        </c:ser>
        <c:dLbls>
          <c:showLegendKey val="0"/>
          <c:showVal val="0"/>
          <c:showCatName val="0"/>
          <c:showSerName val="0"/>
          <c:showPercent val="0"/>
          <c:showBubbleSize val="0"/>
        </c:dLbls>
        <c:gapWidth val="150"/>
        <c:axId val="43761664"/>
        <c:axId val="107928896"/>
      </c:barChart>
      <c:catAx>
        <c:axId val="43761664"/>
        <c:scaling>
          <c:orientation val="maxMin"/>
        </c:scaling>
        <c:delete val="0"/>
        <c:axPos val="l"/>
        <c:majorTickMark val="out"/>
        <c:minorTickMark val="none"/>
        <c:tickLblPos val="nextTo"/>
        <c:crossAx val="107928896"/>
        <c:crosses val="autoZero"/>
        <c:auto val="1"/>
        <c:lblAlgn val="ctr"/>
        <c:lblOffset val="100"/>
        <c:noMultiLvlLbl val="0"/>
      </c:catAx>
      <c:valAx>
        <c:axId val="107928896"/>
        <c:scaling>
          <c:orientation val="minMax"/>
        </c:scaling>
        <c:delete val="1"/>
        <c:axPos val="t"/>
        <c:majorGridlines/>
        <c:numFmt formatCode="#,##0" sourceLinked="1"/>
        <c:majorTickMark val="out"/>
        <c:minorTickMark val="none"/>
        <c:tickLblPos val="nextTo"/>
        <c:crossAx val="43761664"/>
        <c:crosses val="autoZero"/>
        <c:crossBetween val="between"/>
      </c:valAx>
    </c:plotArea>
    <c:plotVisOnly val="1"/>
    <c:dispBlanksAs val="gap"/>
    <c:showDLblsOverMax val="0"/>
  </c:chart>
  <c:txPr>
    <a:bodyPr/>
    <a:lstStyle/>
    <a:p>
      <a:pPr>
        <a:defRPr sz="20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286358482061106"/>
          <c:y val="1.4317853571825348E-2"/>
          <c:w val="0.73638867955092902"/>
          <c:h val="0.93785875643447025"/>
        </c:manualLayout>
      </c:layout>
      <c:barChart>
        <c:barDir val="bar"/>
        <c:grouping val="clustered"/>
        <c:varyColors val="0"/>
        <c:ser>
          <c:idx val="0"/>
          <c:order val="0"/>
          <c:tx>
            <c:strRef>
              <c:f>Grafice!$C$191</c:f>
              <c:strCache>
                <c:ptCount val="1"/>
                <c:pt idx="0">
                  <c:v>Donduseni</c:v>
                </c:pt>
              </c:strCache>
            </c:strRef>
          </c:tx>
          <c:invertIfNegative val="0"/>
          <c:dLbls>
            <c:showLegendKey val="0"/>
            <c:showVal val="1"/>
            <c:showCatName val="0"/>
            <c:showSerName val="0"/>
            <c:showPercent val="0"/>
            <c:showBubbleSize val="0"/>
            <c:showLeaderLines val="0"/>
          </c:dLbls>
          <c:cat>
            <c:multiLvlStrRef>
              <c:f>Grafice!$A$192:$B$206</c:f>
              <c:multiLvlStrCache>
                <c:ptCount val="15"/>
                <c:lvl>
                  <c:pt idx="0">
                    <c:v>demografic</c:v>
                  </c:pt>
                  <c:pt idx="1">
                    <c:v>social</c:v>
                  </c:pt>
                  <c:pt idx="2">
                    <c:v>financiar</c:v>
                  </c:pt>
                  <c:pt idx="3">
                    <c:v>infrastructura</c:v>
                  </c:pt>
                  <c:pt idx="4">
                    <c:v>mediu</c:v>
                  </c:pt>
                  <c:pt idx="5">
                    <c:v>educație</c:v>
                  </c:pt>
                  <c:pt idx="6">
                    <c:v>economic</c:v>
                  </c:pt>
                  <c:pt idx="7">
                    <c:v>sănătate</c:v>
                  </c:pt>
                  <c:pt idx="8">
                    <c:v>demografic</c:v>
                  </c:pt>
                  <c:pt idx="9">
                    <c:v>condții de trai</c:v>
                  </c:pt>
                  <c:pt idx="10">
                    <c:v>sănătate</c:v>
                  </c:pt>
                  <c:pt idx="11">
                    <c:v>geografic</c:v>
                  </c:pt>
                  <c:pt idx="12">
                    <c:v>educație</c:v>
                  </c:pt>
                  <c:pt idx="13">
                    <c:v>de venituri</c:v>
                  </c:pt>
                  <c:pt idx="14">
                    <c:v>economc</c:v>
                  </c:pt>
                </c:lvl>
                <c:lvl>
                  <c:pt idx="0">
                    <c:v>2013</c:v>
                  </c:pt>
                  <c:pt idx="8">
                    <c:v>2012</c:v>
                  </c:pt>
                </c:lvl>
              </c:multiLvlStrCache>
            </c:multiLvlStrRef>
          </c:cat>
          <c:val>
            <c:numRef>
              <c:f>Grafice!$C$192:$C$206</c:f>
              <c:numCache>
                <c:formatCode>#,##0</c:formatCode>
                <c:ptCount val="15"/>
                <c:pt idx="0">
                  <c:v>13.710885160372325</c:v>
                </c:pt>
                <c:pt idx="1">
                  <c:v>25.680144661172704</c:v>
                </c:pt>
                <c:pt idx="2">
                  <c:v>52.527301831979607</c:v>
                </c:pt>
                <c:pt idx="3">
                  <c:v>52.919339538744296</c:v>
                </c:pt>
                <c:pt idx="4">
                  <c:v>64.148425920436352</c:v>
                </c:pt>
                <c:pt idx="5">
                  <c:v>64.806011738898434</c:v>
                </c:pt>
                <c:pt idx="6">
                  <c:v>74.971868144898323</c:v>
                </c:pt>
                <c:pt idx="7">
                  <c:v>85.292286713701316</c:v>
                </c:pt>
                <c:pt idx="8">
                  <c:v>18.101144246161144</c:v>
                </c:pt>
                <c:pt idx="9">
                  <c:v>26.706912906859547</c:v>
                </c:pt>
                <c:pt idx="10">
                  <c:v>40.139058516630108</c:v>
                </c:pt>
                <c:pt idx="11">
                  <c:v>48.502727218829669</c:v>
                </c:pt>
                <c:pt idx="12">
                  <c:v>65.833758226122015</c:v>
                </c:pt>
                <c:pt idx="13">
                  <c:v>73.352078022173473</c:v>
                </c:pt>
                <c:pt idx="14">
                  <c:v>99.62103515740796</c:v>
                </c:pt>
              </c:numCache>
            </c:numRef>
          </c:val>
        </c:ser>
        <c:dLbls>
          <c:showLegendKey val="0"/>
          <c:showVal val="0"/>
          <c:showCatName val="0"/>
          <c:showSerName val="0"/>
          <c:showPercent val="0"/>
          <c:showBubbleSize val="0"/>
        </c:dLbls>
        <c:gapWidth val="150"/>
        <c:axId val="43764224"/>
        <c:axId val="45385408"/>
      </c:barChart>
      <c:catAx>
        <c:axId val="43764224"/>
        <c:scaling>
          <c:orientation val="maxMin"/>
        </c:scaling>
        <c:delete val="0"/>
        <c:axPos val="l"/>
        <c:majorTickMark val="out"/>
        <c:minorTickMark val="none"/>
        <c:tickLblPos val="nextTo"/>
        <c:crossAx val="45385408"/>
        <c:crosses val="autoZero"/>
        <c:auto val="1"/>
        <c:lblAlgn val="ctr"/>
        <c:lblOffset val="100"/>
        <c:noMultiLvlLbl val="0"/>
      </c:catAx>
      <c:valAx>
        <c:axId val="45385408"/>
        <c:scaling>
          <c:orientation val="minMax"/>
        </c:scaling>
        <c:delete val="1"/>
        <c:axPos val="t"/>
        <c:majorGridlines/>
        <c:numFmt formatCode="#,##0" sourceLinked="1"/>
        <c:majorTickMark val="out"/>
        <c:minorTickMark val="none"/>
        <c:tickLblPos val="nextTo"/>
        <c:crossAx val="43764224"/>
        <c:crosses val="autoZero"/>
        <c:crossBetween val="between"/>
      </c:valAx>
    </c:plotArea>
    <c:plotVisOnly val="1"/>
    <c:dispBlanksAs val="gap"/>
    <c:showDLblsOverMax val="0"/>
  </c:chart>
  <c:txPr>
    <a:bodyPr/>
    <a:lstStyle/>
    <a:p>
      <a:pPr>
        <a:defRPr sz="20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Grafice!$C$208</c:f>
              <c:strCache>
                <c:ptCount val="1"/>
                <c:pt idx="0">
                  <c:v>Falesti</c:v>
                </c:pt>
              </c:strCache>
            </c:strRef>
          </c:tx>
          <c:invertIfNegative val="0"/>
          <c:dLbls>
            <c:showLegendKey val="0"/>
            <c:showVal val="1"/>
            <c:showCatName val="0"/>
            <c:showSerName val="0"/>
            <c:showPercent val="0"/>
            <c:showBubbleSize val="0"/>
            <c:showLeaderLines val="0"/>
          </c:dLbls>
          <c:cat>
            <c:multiLvlStrRef>
              <c:f>Grafice!$A$209:$B$223</c:f>
              <c:multiLvlStrCache>
                <c:ptCount val="15"/>
                <c:lvl>
                  <c:pt idx="0">
                    <c:v>economic</c:v>
                  </c:pt>
                  <c:pt idx="1">
                    <c:v>infrastructura</c:v>
                  </c:pt>
                  <c:pt idx="2">
                    <c:v>educație</c:v>
                  </c:pt>
                  <c:pt idx="3">
                    <c:v>social</c:v>
                  </c:pt>
                  <c:pt idx="4">
                    <c:v>sănătate</c:v>
                  </c:pt>
                  <c:pt idx="5">
                    <c:v>mediu</c:v>
                  </c:pt>
                  <c:pt idx="6">
                    <c:v>demografic</c:v>
                  </c:pt>
                  <c:pt idx="7">
                    <c:v>financiar</c:v>
                  </c:pt>
                  <c:pt idx="8">
                    <c:v>condții de trai</c:v>
                  </c:pt>
                  <c:pt idx="9">
                    <c:v>educație</c:v>
                  </c:pt>
                  <c:pt idx="10">
                    <c:v>economc</c:v>
                  </c:pt>
                  <c:pt idx="11">
                    <c:v>demografic</c:v>
                  </c:pt>
                  <c:pt idx="12">
                    <c:v>de venituri</c:v>
                  </c:pt>
                  <c:pt idx="13">
                    <c:v>geografic</c:v>
                  </c:pt>
                  <c:pt idx="14">
                    <c:v>sănătate</c:v>
                  </c:pt>
                </c:lvl>
                <c:lvl>
                  <c:pt idx="0">
                    <c:v>2013</c:v>
                  </c:pt>
                  <c:pt idx="8">
                    <c:v>2012</c:v>
                  </c:pt>
                </c:lvl>
              </c:multiLvlStrCache>
            </c:multiLvlStrRef>
          </c:cat>
          <c:val>
            <c:numRef>
              <c:f>Grafice!$C$209:$C$223</c:f>
              <c:numCache>
                <c:formatCode>#,##0</c:formatCode>
                <c:ptCount val="15"/>
                <c:pt idx="0">
                  <c:v>34.826730108523748</c:v>
                </c:pt>
                <c:pt idx="1">
                  <c:v>38.179677700823468</c:v>
                </c:pt>
                <c:pt idx="2">
                  <c:v>44.921252113213718</c:v>
                </c:pt>
                <c:pt idx="3">
                  <c:v>49.822789987457057</c:v>
                </c:pt>
                <c:pt idx="4">
                  <c:v>50.534806675028634</c:v>
                </c:pt>
                <c:pt idx="5">
                  <c:v>52.173378960571519</c:v>
                </c:pt>
                <c:pt idx="6">
                  <c:v>52.328557015869556</c:v>
                </c:pt>
                <c:pt idx="7">
                  <c:v>81.22791350820745</c:v>
                </c:pt>
                <c:pt idx="8">
                  <c:v>37.465956808638275</c:v>
                </c:pt>
                <c:pt idx="9">
                  <c:v>50.001636036429076</c:v>
                </c:pt>
                <c:pt idx="10">
                  <c:v>50.059660795113707</c:v>
                </c:pt>
                <c:pt idx="11">
                  <c:v>62.002985766483064</c:v>
                </c:pt>
                <c:pt idx="12">
                  <c:v>63.389772045590881</c:v>
                </c:pt>
                <c:pt idx="13">
                  <c:v>67.774540546436171</c:v>
                </c:pt>
                <c:pt idx="14">
                  <c:v>79.290887277090036</c:v>
                </c:pt>
              </c:numCache>
            </c:numRef>
          </c:val>
        </c:ser>
        <c:dLbls>
          <c:showLegendKey val="0"/>
          <c:showVal val="0"/>
          <c:showCatName val="0"/>
          <c:showSerName val="0"/>
          <c:showPercent val="0"/>
          <c:showBubbleSize val="0"/>
        </c:dLbls>
        <c:gapWidth val="150"/>
        <c:axId val="43765248"/>
        <c:axId val="45387712"/>
      </c:barChart>
      <c:catAx>
        <c:axId val="43765248"/>
        <c:scaling>
          <c:orientation val="maxMin"/>
        </c:scaling>
        <c:delete val="0"/>
        <c:axPos val="l"/>
        <c:majorTickMark val="out"/>
        <c:minorTickMark val="none"/>
        <c:tickLblPos val="nextTo"/>
        <c:crossAx val="45387712"/>
        <c:crosses val="autoZero"/>
        <c:auto val="1"/>
        <c:lblAlgn val="ctr"/>
        <c:lblOffset val="100"/>
        <c:noMultiLvlLbl val="0"/>
      </c:catAx>
      <c:valAx>
        <c:axId val="45387712"/>
        <c:scaling>
          <c:orientation val="minMax"/>
        </c:scaling>
        <c:delete val="1"/>
        <c:axPos val="t"/>
        <c:majorGridlines/>
        <c:numFmt formatCode="#,##0" sourceLinked="1"/>
        <c:majorTickMark val="out"/>
        <c:minorTickMark val="none"/>
        <c:tickLblPos val="nextTo"/>
        <c:crossAx val="43765248"/>
        <c:crosses val="autoZero"/>
        <c:crossBetween val="between"/>
      </c:valAx>
    </c:plotArea>
    <c:plotVisOnly val="1"/>
    <c:dispBlanksAs val="gap"/>
    <c:showDLblsOverMax val="0"/>
  </c:chart>
  <c:txPr>
    <a:bodyPr/>
    <a:lstStyle/>
    <a:p>
      <a:pPr>
        <a:defRPr sz="20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37644700117715"/>
          <c:y val="0"/>
          <c:w val="0.77838002420854291"/>
          <c:h val="0.95433762356002427"/>
        </c:manualLayout>
      </c:layout>
      <c:barChart>
        <c:barDir val="bar"/>
        <c:grouping val="clustered"/>
        <c:varyColors val="0"/>
        <c:ser>
          <c:idx val="0"/>
          <c:order val="0"/>
          <c:tx>
            <c:strRef>
              <c:f>Grafice!$C$225</c:f>
              <c:strCache>
                <c:ptCount val="1"/>
                <c:pt idx="0">
                  <c:v>Orhei</c:v>
                </c:pt>
              </c:strCache>
            </c:strRef>
          </c:tx>
          <c:invertIfNegative val="0"/>
          <c:dLbls>
            <c:txPr>
              <a:bodyPr/>
              <a:lstStyle/>
              <a:p>
                <a:pPr>
                  <a:defRPr sz="2000"/>
                </a:pPr>
                <a:endParaRPr lang="en-US"/>
              </a:p>
            </c:txPr>
            <c:showLegendKey val="0"/>
            <c:showVal val="1"/>
            <c:showCatName val="0"/>
            <c:showSerName val="0"/>
            <c:showPercent val="0"/>
            <c:showBubbleSize val="0"/>
            <c:showLeaderLines val="0"/>
          </c:dLbls>
          <c:cat>
            <c:multiLvlStrRef>
              <c:f>Grafice!$A$226:$B$240</c:f>
              <c:multiLvlStrCache>
                <c:ptCount val="15"/>
                <c:lvl>
                  <c:pt idx="0">
                    <c:v>financiar</c:v>
                  </c:pt>
                  <c:pt idx="1">
                    <c:v>economic</c:v>
                  </c:pt>
                  <c:pt idx="2">
                    <c:v>sănătate</c:v>
                  </c:pt>
                  <c:pt idx="3">
                    <c:v>mediu</c:v>
                  </c:pt>
                  <c:pt idx="4">
                    <c:v>educație</c:v>
                  </c:pt>
                  <c:pt idx="5">
                    <c:v>social</c:v>
                  </c:pt>
                  <c:pt idx="6">
                    <c:v>infrastructura</c:v>
                  </c:pt>
                  <c:pt idx="7">
                    <c:v>demografic</c:v>
                  </c:pt>
                  <c:pt idx="8">
                    <c:v>de venituri</c:v>
                  </c:pt>
                  <c:pt idx="9">
                    <c:v>economc</c:v>
                  </c:pt>
                  <c:pt idx="10">
                    <c:v>educație</c:v>
                  </c:pt>
                  <c:pt idx="11">
                    <c:v>geografic</c:v>
                  </c:pt>
                  <c:pt idx="12">
                    <c:v>condții de trai</c:v>
                  </c:pt>
                  <c:pt idx="13">
                    <c:v>sănătate</c:v>
                  </c:pt>
                  <c:pt idx="14">
                    <c:v>demografic</c:v>
                  </c:pt>
                </c:lvl>
                <c:lvl>
                  <c:pt idx="0">
                    <c:v>2013</c:v>
                  </c:pt>
                  <c:pt idx="8">
                    <c:v>2012</c:v>
                  </c:pt>
                </c:lvl>
              </c:multiLvlStrCache>
            </c:multiLvlStrRef>
          </c:cat>
          <c:val>
            <c:numRef>
              <c:f>Grafice!$C$226:$C$240</c:f>
              <c:numCache>
                <c:formatCode>#,##0</c:formatCode>
                <c:ptCount val="15"/>
                <c:pt idx="0">
                  <c:v>50.199789412370905</c:v>
                </c:pt>
                <c:pt idx="1">
                  <c:v>52.873737034298898</c:v>
                </c:pt>
                <c:pt idx="2">
                  <c:v>54.729114859869618</c:v>
                </c:pt>
                <c:pt idx="3">
                  <c:v>57.256379236955887</c:v>
                </c:pt>
                <c:pt idx="4">
                  <c:v>61.396890472029931</c:v>
                </c:pt>
                <c:pt idx="5">
                  <c:v>62.580908215157827</c:v>
                </c:pt>
                <c:pt idx="6">
                  <c:v>69.794408226359295</c:v>
                </c:pt>
                <c:pt idx="7">
                  <c:v>80.636814750095212</c:v>
                </c:pt>
                <c:pt idx="8">
                  <c:v>26.162835764052243</c:v>
                </c:pt>
                <c:pt idx="9">
                  <c:v>49.86075453099447</c:v>
                </c:pt>
                <c:pt idx="10">
                  <c:v>55.012444832762057</c:v>
                </c:pt>
                <c:pt idx="11">
                  <c:v>69.930058023612702</c:v>
                </c:pt>
                <c:pt idx="12">
                  <c:v>71.212581490691576</c:v>
                </c:pt>
                <c:pt idx="13">
                  <c:v>78.456515894885413</c:v>
                </c:pt>
                <c:pt idx="14">
                  <c:v>79.435042677599299</c:v>
                </c:pt>
              </c:numCache>
            </c:numRef>
          </c:val>
        </c:ser>
        <c:dLbls>
          <c:showLegendKey val="0"/>
          <c:showVal val="0"/>
          <c:showCatName val="0"/>
          <c:showSerName val="0"/>
          <c:showPercent val="0"/>
          <c:showBubbleSize val="0"/>
        </c:dLbls>
        <c:gapWidth val="150"/>
        <c:axId val="45105664"/>
        <c:axId val="45390016"/>
      </c:barChart>
      <c:catAx>
        <c:axId val="45105664"/>
        <c:scaling>
          <c:orientation val="maxMin"/>
        </c:scaling>
        <c:delete val="0"/>
        <c:axPos val="l"/>
        <c:majorTickMark val="out"/>
        <c:minorTickMark val="none"/>
        <c:tickLblPos val="nextTo"/>
        <c:txPr>
          <a:bodyPr/>
          <a:lstStyle/>
          <a:p>
            <a:pPr>
              <a:defRPr sz="2000"/>
            </a:pPr>
            <a:endParaRPr lang="en-US"/>
          </a:p>
        </c:txPr>
        <c:crossAx val="45390016"/>
        <c:crosses val="autoZero"/>
        <c:auto val="1"/>
        <c:lblAlgn val="ctr"/>
        <c:lblOffset val="100"/>
        <c:noMultiLvlLbl val="0"/>
      </c:catAx>
      <c:valAx>
        <c:axId val="45390016"/>
        <c:scaling>
          <c:orientation val="minMax"/>
        </c:scaling>
        <c:delete val="1"/>
        <c:axPos val="t"/>
        <c:majorGridlines/>
        <c:numFmt formatCode="#,##0" sourceLinked="1"/>
        <c:majorTickMark val="out"/>
        <c:minorTickMark val="none"/>
        <c:tickLblPos val="nextTo"/>
        <c:crossAx val="4510566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tockChart>
        <c:ser>
          <c:idx val="0"/>
          <c:order val="0"/>
          <c:tx>
            <c:strRef>
              <c:f>Grafice!$D$17</c:f>
              <c:strCache>
                <c:ptCount val="1"/>
                <c:pt idx="0">
                  <c:v>media</c:v>
                </c:pt>
              </c:strCache>
            </c:strRef>
          </c:tx>
          <c:spPr>
            <a:ln w="28575">
              <a:noFill/>
            </a:ln>
          </c:spPr>
          <c:marker>
            <c:symbol val="circle"/>
            <c:size val="15"/>
            <c:spPr>
              <a:solidFill>
                <a:srgbClr val="C00000"/>
              </a:solidFill>
            </c:spPr>
          </c:marker>
          <c:dLbls>
            <c:showLegendKey val="0"/>
            <c:showVal val="1"/>
            <c:showCatName val="0"/>
            <c:showSerName val="0"/>
            <c:showPercent val="0"/>
            <c:showBubbleSize val="0"/>
            <c:showLeaderLines val="0"/>
          </c:dLbls>
          <c:cat>
            <c:multiLvlStrRef>
              <c:f>Grafice!$B$18:$C$21</c:f>
              <c:multiLvlStrCache>
                <c:ptCount val="4"/>
                <c:lvl>
                  <c:pt idx="0">
                    <c:v>Donduseni</c:v>
                  </c:pt>
                  <c:pt idx="1">
                    <c:v>Falesti</c:v>
                  </c:pt>
                  <c:pt idx="2">
                    <c:v>Orhei</c:v>
                  </c:pt>
                  <c:pt idx="3">
                    <c:v>Cimislia</c:v>
                  </c:pt>
                </c:lvl>
                <c:lvl>
                  <c:pt idx="0">
                    <c:v>Deprivarea demografică</c:v>
                  </c:pt>
                </c:lvl>
              </c:multiLvlStrCache>
            </c:multiLvlStrRef>
          </c:cat>
          <c:val>
            <c:numRef>
              <c:f>Grafice!$D$18:$D$21</c:f>
              <c:numCache>
                <c:formatCode>#,##0</c:formatCode>
                <c:ptCount val="4"/>
                <c:pt idx="0">
                  <c:v>13.710885160372325</c:v>
                </c:pt>
                <c:pt idx="1">
                  <c:v>52.328557015869556</c:v>
                </c:pt>
                <c:pt idx="2">
                  <c:v>80.636814750095212</c:v>
                </c:pt>
                <c:pt idx="3">
                  <c:v>82.475708224989731</c:v>
                </c:pt>
              </c:numCache>
            </c:numRef>
          </c:val>
          <c:smooth val="0"/>
        </c:ser>
        <c:ser>
          <c:idx val="1"/>
          <c:order val="1"/>
          <c:tx>
            <c:strRef>
              <c:f>Grafice!$E$17</c:f>
              <c:strCache>
                <c:ptCount val="1"/>
                <c:pt idx="0">
                  <c:v>minimum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Grafice!$B$18:$C$21</c:f>
              <c:multiLvlStrCache>
                <c:ptCount val="4"/>
                <c:lvl>
                  <c:pt idx="0">
                    <c:v>Donduseni</c:v>
                  </c:pt>
                  <c:pt idx="1">
                    <c:v>Falesti</c:v>
                  </c:pt>
                  <c:pt idx="2">
                    <c:v>Orhei</c:v>
                  </c:pt>
                  <c:pt idx="3">
                    <c:v>Cimislia</c:v>
                  </c:pt>
                </c:lvl>
                <c:lvl>
                  <c:pt idx="0">
                    <c:v>Deprivarea demografică</c:v>
                  </c:pt>
                </c:lvl>
              </c:multiLvlStrCache>
            </c:multiLvlStrRef>
          </c:cat>
          <c:val>
            <c:numRef>
              <c:f>Grafice!$E$18:$E$21</c:f>
              <c:numCache>
                <c:formatCode>#,##0</c:formatCode>
                <c:ptCount val="4"/>
                <c:pt idx="0">
                  <c:v>1</c:v>
                </c:pt>
                <c:pt idx="1">
                  <c:v>9</c:v>
                </c:pt>
                <c:pt idx="2">
                  <c:v>29</c:v>
                </c:pt>
                <c:pt idx="3">
                  <c:v>27</c:v>
                </c:pt>
              </c:numCache>
            </c:numRef>
          </c:val>
          <c:smooth val="0"/>
        </c:ser>
        <c:ser>
          <c:idx val="2"/>
          <c:order val="2"/>
          <c:tx>
            <c:strRef>
              <c:f>Grafice!$F$17</c:f>
              <c:strCache>
                <c:ptCount val="1"/>
                <c:pt idx="0">
                  <c:v>maximum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Grafice!$B$18:$C$21</c:f>
              <c:multiLvlStrCache>
                <c:ptCount val="4"/>
                <c:lvl>
                  <c:pt idx="0">
                    <c:v>Donduseni</c:v>
                  </c:pt>
                  <c:pt idx="1">
                    <c:v>Falesti</c:v>
                  </c:pt>
                  <c:pt idx="2">
                    <c:v>Orhei</c:v>
                  </c:pt>
                  <c:pt idx="3">
                    <c:v>Cimislia</c:v>
                  </c:pt>
                </c:lvl>
                <c:lvl>
                  <c:pt idx="0">
                    <c:v>Deprivarea demografică</c:v>
                  </c:pt>
                </c:lvl>
              </c:multiLvlStrCache>
            </c:multiLvlStrRef>
          </c:cat>
          <c:val>
            <c:numRef>
              <c:f>Grafice!$F$18:$F$21</c:f>
              <c:numCache>
                <c:formatCode>#,##0</c:formatCode>
                <c:ptCount val="4"/>
                <c:pt idx="0">
                  <c:v>35</c:v>
                </c:pt>
                <c:pt idx="1">
                  <c:v>83</c:v>
                </c:pt>
                <c:pt idx="2">
                  <c:v>112</c:v>
                </c:pt>
                <c:pt idx="3">
                  <c:v>109</c:v>
                </c:pt>
              </c:numCache>
            </c:numRef>
          </c:val>
          <c:smooth val="0"/>
        </c:ser>
        <c:dLbls>
          <c:showLegendKey val="0"/>
          <c:showVal val="0"/>
          <c:showCatName val="0"/>
          <c:showSerName val="0"/>
          <c:showPercent val="0"/>
          <c:showBubbleSize val="0"/>
        </c:dLbls>
        <c:hiLowLines/>
        <c:axId val="127867904"/>
        <c:axId val="73405504"/>
      </c:stockChart>
      <c:catAx>
        <c:axId val="127867904"/>
        <c:scaling>
          <c:orientation val="minMax"/>
        </c:scaling>
        <c:delete val="0"/>
        <c:axPos val="b"/>
        <c:numFmt formatCode="#,##0" sourceLinked="1"/>
        <c:majorTickMark val="out"/>
        <c:minorTickMark val="none"/>
        <c:tickLblPos val="nextTo"/>
        <c:crossAx val="73405504"/>
        <c:crosses val="autoZero"/>
        <c:auto val="1"/>
        <c:lblAlgn val="ctr"/>
        <c:lblOffset val="100"/>
        <c:noMultiLvlLbl val="0"/>
      </c:catAx>
      <c:valAx>
        <c:axId val="73405504"/>
        <c:scaling>
          <c:orientation val="minMax"/>
        </c:scaling>
        <c:delete val="1"/>
        <c:axPos val="l"/>
        <c:numFmt formatCode="#,##0" sourceLinked="1"/>
        <c:majorTickMark val="out"/>
        <c:minorTickMark val="none"/>
        <c:tickLblPos val="nextTo"/>
        <c:crossAx val="127867904"/>
        <c:crosses val="autoZero"/>
        <c:crossBetween val="between"/>
      </c:valAx>
    </c:plotArea>
    <c:legend>
      <c:legendPos val="b"/>
      <c:layout/>
      <c:overlay val="0"/>
    </c:legend>
    <c:plotVisOnly val="1"/>
    <c:dispBlanksAs val="gap"/>
    <c:showDLblsOverMax val="0"/>
  </c:chart>
  <c:txPr>
    <a:bodyPr/>
    <a:lstStyle/>
    <a:p>
      <a:pPr>
        <a:defRPr sz="2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6812481773111699E-2"/>
          <c:y val="1.4270161502523113E-2"/>
          <c:w val="0.93429862933799945"/>
          <c:h val="0.67713620270262365"/>
        </c:manualLayout>
      </c:layout>
      <c:stockChart>
        <c:ser>
          <c:idx val="0"/>
          <c:order val="0"/>
          <c:tx>
            <c:strRef>
              <c:f>Grafice!$D$32</c:f>
              <c:strCache>
                <c:ptCount val="1"/>
                <c:pt idx="0">
                  <c:v>media</c:v>
                </c:pt>
              </c:strCache>
            </c:strRef>
          </c:tx>
          <c:spPr>
            <a:ln w="28575">
              <a:noFill/>
            </a:ln>
          </c:spPr>
          <c:marker>
            <c:symbol val="circle"/>
            <c:size val="15"/>
            <c:spPr>
              <a:solidFill>
                <a:srgbClr val="C00000"/>
              </a:solidFill>
            </c:spPr>
          </c:marker>
          <c:dLbls>
            <c:showLegendKey val="0"/>
            <c:showVal val="1"/>
            <c:showCatName val="0"/>
            <c:showSerName val="0"/>
            <c:showPercent val="0"/>
            <c:showBubbleSize val="0"/>
            <c:showLeaderLines val="0"/>
          </c:dLbls>
          <c:cat>
            <c:multiLvlStrRef>
              <c:f>Grafice!$B$33:$C$36</c:f>
              <c:multiLvlStrCache>
                <c:ptCount val="4"/>
                <c:lvl>
                  <c:pt idx="0">
                    <c:v>Orhei</c:v>
                  </c:pt>
                  <c:pt idx="1">
                    <c:v>Donduseni</c:v>
                  </c:pt>
                  <c:pt idx="2">
                    <c:v>Cimislia</c:v>
                  </c:pt>
                  <c:pt idx="3">
                    <c:v>Falesti</c:v>
                  </c:pt>
                </c:lvl>
                <c:lvl>
                  <c:pt idx="0">
                    <c:v>Deprivarea financiară</c:v>
                  </c:pt>
                </c:lvl>
              </c:multiLvlStrCache>
            </c:multiLvlStrRef>
          </c:cat>
          <c:val>
            <c:numRef>
              <c:f>Grafice!$D$33:$D$36</c:f>
              <c:numCache>
                <c:formatCode>#,##0</c:formatCode>
                <c:ptCount val="4"/>
                <c:pt idx="0">
                  <c:v>50.199789412370905</c:v>
                </c:pt>
                <c:pt idx="1">
                  <c:v>52.527301831979607</c:v>
                </c:pt>
                <c:pt idx="2">
                  <c:v>69.951941061082977</c:v>
                </c:pt>
                <c:pt idx="3">
                  <c:v>81.22791350820745</c:v>
                </c:pt>
              </c:numCache>
            </c:numRef>
          </c:val>
          <c:smooth val="0"/>
        </c:ser>
        <c:ser>
          <c:idx val="1"/>
          <c:order val="1"/>
          <c:tx>
            <c:strRef>
              <c:f>Grafice!$E$32</c:f>
              <c:strCache>
                <c:ptCount val="1"/>
                <c:pt idx="0">
                  <c:v>minimum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Grafice!$B$33:$C$36</c:f>
              <c:multiLvlStrCache>
                <c:ptCount val="4"/>
                <c:lvl>
                  <c:pt idx="0">
                    <c:v>Orhei</c:v>
                  </c:pt>
                  <c:pt idx="1">
                    <c:v>Donduseni</c:v>
                  </c:pt>
                  <c:pt idx="2">
                    <c:v>Cimislia</c:v>
                  </c:pt>
                  <c:pt idx="3">
                    <c:v>Falesti</c:v>
                  </c:pt>
                </c:lvl>
                <c:lvl>
                  <c:pt idx="0">
                    <c:v>Deprivarea financiară</c:v>
                  </c:pt>
                </c:lvl>
              </c:multiLvlStrCache>
            </c:multiLvlStrRef>
          </c:cat>
          <c:val>
            <c:numRef>
              <c:f>Grafice!$E$33:$E$36</c:f>
              <c:numCache>
                <c:formatCode>#,##0</c:formatCode>
                <c:ptCount val="4"/>
                <c:pt idx="0">
                  <c:v>3</c:v>
                </c:pt>
                <c:pt idx="1">
                  <c:v>4</c:v>
                </c:pt>
                <c:pt idx="2">
                  <c:v>11</c:v>
                </c:pt>
                <c:pt idx="3">
                  <c:v>1</c:v>
                </c:pt>
              </c:numCache>
            </c:numRef>
          </c:val>
          <c:smooth val="0"/>
        </c:ser>
        <c:ser>
          <c:idx val="2"/>
          <c:order val="2"/>
          <c:tx>
            <c:strRef>
              <c:f>Grafice!$F$32</c:f>
              <c:strCache>
                <c:ptCount val="1"/>
                <c:pt idx="0">
                  <c:v>maximum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Grafice!$B$33:$C$36</c:f>
              <c:multiLvlStrCache>
                <c:ptCount val="4"/>
                <c:lvl>
                  <c:pt idx="0">
                    <c:v>Orhei</c:v>
                  </c:pt>
                  <c:pt idx="1">
                    <c:v>Donduseni</c:v>
                  </c:pt>
                  <c:pt idx="2">
                    <c:v>Cimislia</c:v>
                  </c:pt>
                  <c:pt idx="3">
                    <c:v>Falesti</c:v>
                  </c:pt>
                </c:lvl>
                <c:lvl>
                  <c:pt idx="0">
                    <c:v>Deprivarea financiară</c:v>
                  </c:pt>
                </c:lvl>
              </c:multiLvlStrCache>
            </c:multiLvlStrRef>
          </c:cat>
          <c:val>
            <c:numRef>
              <c:f>Grafice!$F$33:$F$36</c:f>
              <c:numCache>
                <c:formatCode>#,##0</c:formatCode>
                <c:ptCount val="4"/>
                <c:pt idx="0">
                  <c:v>101</c:v>
                </c:pt>
                <c:pt idx="1">
                  <c:v>95</c:v>
                </c:pt>
                <c:pt idx="2">
                  <c:v>109</c:v>
                </c:pt>
                <c:pt idx="3">
                  <c:v>112</c:v>
                </c:pt>
              </c:numCache>
            </c:numRef>
          </c:val>
          <c:smooth val="0"/>
        </c:ser>
        <c:dLbls>
          <c:showLegendKey val="0"/>
          <c:showVal val="0"/>
          <c:showCatName val="0"/>
          <c:showSerName val="0"/>
          <c:showPercent val="0"/>
          <c:showBubbleSize val="0"/>
        </c:dLbls>
        <c:hiLowLines/>
        <c:axId val="44575232"/>
        <c:axId val="73407808"/>
      </c:stockChart>
      <c:catAx>
        <c:axId val="44575232"/>
        <c:scaling>
          <c:orientation val="minMax"/>
        </c:scaling>
        <c:delete val="0"/>
        <c:axPos val="b"/>
        <c:majorTickMark val="out"/>
        <c:minorTickMark val="none"/>
        <c:tickLblPos val="nextTo"/>
        <c:crossAx val="73407808"/>
        <c:crosses val="autoZero"/>
        <c:auto val="1"/>
        <c:lblAlgn val="ctr"/>
        <c:lblOffset val="100"/>
        <c:noMultiLvlLbl val="0"/>
      </c:catAx>
      <c:valAx>
        <c:axId val="73407808"/>
        <c:scaling>
          <c:orientation val="minMax"/>
        </c:scaling>
        <c:delete val="1"/>
        <c:axPos val="l"/>
        <c:numFmt formatCode="#,##0" sourceLinked="1"/>
        <c:majorTickMark val="out"/>
        <c:minorTickMark val="none"/>
        <c:tickLblPos val="nextTo"/>
        <c:crossAx val="44575232"/>
        <c:crosses val="autoZero"/>
        <c:crossBetween val="between"/>
      </c:valAx>
    </c:plotArea>
    <c:legend>
      <c:legendPos val="b"/>
      <c:layout/>
      <c:overlay val="0"/>
    </c:legend>
    <c:plotVisOnly val="1"/>
    <c:dispBlanksAs val="gap"/>
    <c:showDLblsOverMax val="0"/>
  </c:chart>
  <c:txPr>
    <a:bodyPr/>
    <a:lstStyle/>
    <a:p>
      <a:pPr>
        <a:defRPr sz="2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tockChart>
        <c:ser>
          <c:idx val="0"/>
          <c:order val="0"/>
          <c:tx>
            <c:strRef>
              <c:f>Grafice!$D$54</c:f>
              <c:strCache>
                <c:ptCount val="1"/>
                <c:pt idx="0">
                  <c:v>media</c:v>
                </c:pt>
              </c:strCache>
            </c:strRef>
          </c:tx>
          <c:spPr>
            <a:ln w="28575">
              <a:noFill/>
            </a:ln>
          </c:spPr>
          <c:marker>
            <c:symbol val="circle"/>
            <c:size val="15"/>
            <c:spPr>
              <a:solidFill>
                <a:srgbClr val="C00000"/>
              </a:solidFill>
            </c:spPr>
          </c:marker>
          <c:dLbls>
            <c:showLegendKey val="0"/>
            <c:showVal val="1"/>
            <c:showCatName val="0"/>
            <c:showSerName val="0"/>
            <c:showPercent val="0"/>
            <c:showBubbleSize val="0"/>
            <c:showLeaderLines val="0"/>
          </c:dLbls>
          <c:cat>
            <c:multiLvlStrRef>
              <c:f>Grafice!$B$55:$C$58</c:f>
              <c:multiLvlStrCache>
                <c:ptCount val="4"/>
                <c:lvl>
                  <c:pt idx="0">
                    <c:v>Falesti</c:v>
                  </c:pt>
                  <c:pt idx="1">
                    <c:v>Orhei</c:v>
                  </c:pt>
                  <c:pt idx="2">
                    <c:v>Cimislia</c:v>
                  </c:pt>
                  <c:pt idx="3">
                    <c:v>Donduseni</c:v>
                  </c:pt>
                </c:lvl>
                <c:lvl>
                  <c:pt idx="0">
                    <c:v>Deprivarea de servicii de sănătate</c:v>
                  </c:pt>
                </c:lvl>
              </c:multiLvlStrCache>
            </c:multiLvlStrRef>
          </c:cat>
          <c:val>
            <c:numRef>
              <c:f>Grafice!$D$55:$D$58</c:f>
              <c:numCache>
                <c:formatCode>#,##0</c:formatCode>
                <c:ptCount val="4"/>
                <c:pt idx="0">
                  <c:v>50.534806675028634</c:v>
                </c:pt>
                <c:pt idx="1">
                  <c:v>54.729114859869618</c:v>
                </c:pt>
                <c:pt idx="2">
                  <c:v>64.485402125815426</c:v>
                </c:pt>
                <c:pt idx="3">
                  <c:v>85.292286713701316</c:v>
                </c:pt>
              </c:numCache>
            </c:numRef>
          </c:val>
          <c:smooth val="0"/>
        </c:ser>
        <c:ser>
          <c:idx val="1"/>
          <c:order val="1"/>
          <c:tx>
            <c:strRef>
              <c:f>Grafice!$E$54</c:f>
              <c:strCache>
                <c:ptCount val="1"/>
                <c:pt idx="0">
                  <c:v>minimum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Grafice!$B$55:$C$58</c:f>
              <c:multiLvlStrCache>
                <c:ptCount val="4"/>
                <c:lvl>
                  <c:pt idx="0">
                    <c:v>Falesti</c:v>
                  </c:pt>
                  <c:pt idx="1">
                    <c:v>Orhei</c:v>
                  </c:pt>
                  <c:pt idx="2">
                    <c:v>Cimislia</c:v>
                  </c:pt>
                  <c:pt idx="3">
                    <c:v>Donduseni</c:v>
                  </c:pt>
                </c:lvl>
                <c:lvl>
                  <c:pt idx="0">
                    <c:v>Deprivarea de servicii de sănătate</c:v>
                  </c:pt>
                </c:lvl>
              </c:multiLvlStrCache>
            </c:multiLvlStrRef>
          </c:cat>
          <c:val>
            <c:numRef>
              <c:f>Grafice!$E$55:$E$58</c:f>
              <c:numCache>
                <c:formatCode>#,##0</c:formatCode>
                <c:ptCount val="4"/>
                <c:pt idx="0">
                  <c:v>2</c:v>
                </c:pt>
                <c:pt idx="1">
                  <c:v>1</c:v>
                </c:pt>
                <c:pt idx="2">
                  <c:v>4</c:v>
                </c:pt>
                <c:pt idx="3">
                  <c:v>45</c:v>
                </c:pt>
              </c:numCache>
            </c:numRef>
          </c:val>
          <c:smooth val="0"/>
        </c:ser>
        <c:ser>
          <c:idx val="2"/>
          <c:order val="2"/>
          <c:tx>
            <c:strRef>
              <c:f>Grafice!$F$54</c:f>
              <c:strCache>
                <c:ptCount val="1"/>
                <c:pt idx="0">
                  <c:v>maximum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Grafice!$B$55:$C$58</c:f>
              <c:multiLvlStrCache>
                <c:ptCount val="4"/>
                <c:lvl>
                  <c:pt idx="0">
                    <c:v>Falesti</c:v>
                  </c:pt>
                  <c:pt idx="1">
                    <c:v>Orhei</c:v>
                  </c:pt>
                  <c:pt idx="2">
                    <c:v>Cimislia</c:v>
                  </c:pt>
                  <c:pt idx="3">
                    <c:v>Donduseni</c:v>
                  </c:pt>
                </c:lvl>
                <c:lvl>
                  <c:pt idx="0">
                    <c:v>Deprivarea de servicii de sănătate</c:v>
                  </c:pt>
                </c:lvl>
              </c:multiLvlStrCache>
            </c:multiLvlStrRef>
          </c:cat>
          <c:val>
            <c:numRef>
              <c:f>Grafice!$F$55:$F$58</c:f>
              <c:numCache>
                <c:formatCode>#,##0</c:formatCode>
                <c:ptCount val="4"/>
                <c:pt idx="0">
                  <c:v>107</c:v>
                </c:pt>
                <c:pt idx="1">
                  <c:v>109</c:v>
                </c:pt>
                <c:pt idx="2">
                  <c:v>109</c:v>
                </c:pt>
                <c:pt idx="3">
                  <c:v>106</c:v>
                </c:pt>
              </c:numCache>
            </c:numRef>
          </c:val>
          <c:smooth val="0"/>
        </c:ser>
        <c:dLbls>
          <c:showLegendKey val="0"/>
          <c:showVal val="0"/>
          <c:showCatName val="0"/>
          <c:showSerName val="0"/>
          <c:showPercent val="0"/>
          <c:showBubbleSize val="0"/>
        </c:dLbls>
        <c:hiLowLines/>
        <c:axId val="44575744"/>
        <c:axId val="44910272"/>
      </c:stockChart>
      <c:catAx>
        <c:axId val="44575744"/>
        <c:scaling>
          <c:orientation val="minMax"/>
        </c:scaling>
        <c:delete val="0"/>
        <c:axPos val="b"/>
        <c:majorTickMark val="out"/>
        <c:minorTickMark val="none"/>
        <c:tickLblPos val="nextTo"/>
        <c:crossAx val="44910272"/>
        <c:crosses val="autoZero"/>
        <c:auto val="1"/>
        <c:lblAlgn val="ctr"/>
        <c:lblOffset val="100"/>
        <c:noMultiLvlLbl val="0"/>
      </c:catAx>
      <c:valAx>
        <c:axId val="44910272"/>
        <c:scaling>
          <c:orientation val="minMax"/>
        </c:scaling>
        <c:delete val="1"/>
        <c:axPos val="l"/>
        <c:numFmt formatCode="#,##0" sourceLinked="1"/>
        <c:majorTickMark val="out"/>
        <c:minorTickMark val="none"/>
        <c:tickLblPos val="nextTo"/>
        <c:crossAx val="44575744"/>
        <c:crosses val="autoZero"/>
        <c:crossBetween val="between"/>
      </c:valAx>
    </c:plotArea>
    <c:legend>
      <c:legendPos val="b"/>
      <c:layout/>
      <c:overlay val="0"/>
    </c:legend>
    <c:plotVisOnly val="1"/>
    <c:dispBlanksAs val="gap"/>
    <c:showDLblsOverMax val="0"/>
  </c:chart>
  <c:txPr>
    <a:bodyPr/>
    <a:lstStyle/>
    <a:p>
      <a:pPr>
        <a:defRPr sz="2000">
          <a:latin typeface="+mj-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tockChart>
        <c:ser>
          <c:idx val="0"/>
          <c:order val="0"/>
          <c:tx>
            <c:strRef>
              <c:f>Grafice!$D$62</c:f>
              <c:strCache>
                <c:ptCount val="1"/>
                <c:pt idx="0">
                  <c:v>media</c:v>
                </c:pt>
              </c:strCache>
            </c:strRef>
          </c:tx>
          <c:spPr>
            <a:ln w="28575">
              <a:noFill/>
            </a:ln>
          </c:spPr>
          <c:marker>
            <c:symbol val="circle"/>
            <c:size val="15"/>
            <c:spPr>
              <a:solidFill>
                <a:srgbClr val="C00000"/>
              </a:solidFill>
            </c:spPr>
          </c:marker>
          <c:dLbls>
            <c:showLegendKey val="0"/>
            <c:showVal val="1"/>
            <c:showCatName val="0"/>
            <c:showSerName val="0"/>
            <c:showPercent val="0"/>
            <c:showBubbleSize val="0"/>
            <c:showLeaderLines val="0"/>
          </c:dLbls>
          <c:cat>
            <c:multiLvlStrRef>
              <c:f>Grafice!$B$63:$C$66</c:f>
              <c:multiLvlStrCache>
                <c:ptCount val="4"/>
                <c:lvl>
                  <c:pt idx="0">
                    <c:v>Falesti</c:v>
                  </c:pt>
                  <c:pt idx="1">
                    <c:v>Cimislia</c:v>
                  </c:pt>
                  <c:pt idx="2">
                    <c:v>Orhei</c:v>
                  </c:pt>
                  <c:pt idx="3">
                    <c:v>Donduseni</c:v>
                  </c:pt>
                </c:lvl>
                <c:lvl>
                  <c:pt idx="0">
                    <c:v>Deprivarea de servicii de educație</c:v>
                  </c:pt>
                </c:lvl>
              </c:multiLvlStrCache>
            </c:multiLvlStrRef>
          </c:cat>
          <c:val>
            <c:numRef>
              <c:f>Grafice!$D$63:$D$66</c:f>
              <c:numCache>
                <c:formatCode>#,##0</c:formatCode>
                <c:ptCount val="4"/>
                <c:pt idx="0">
                  <c:v>44.921252113213718</c:v>
                </c:pt>
                <c:pt idx="1">
                  <c:v>49.779708954883446</c:v>
                </c:pt>
                <c:pt idx="2">
                  <c:v>61.396890472029931</c:v>
                </c:pt>
                <c:pt idx="3">
                  <c:v>64.806011738898434</c:v>
                </c:pt>
              </c:numCache>
            </c:numRef>
          </c:val>
          <c:smooth val="0"/>
        </c:ser>
        <c:ser>
          <c:idx val="1"/>
          <c:order val="1"/>
          <c:tx>
            <c:strRef>
              <c:f>Grafice!$E$62</c:f>
              <c:strCache>
                <c:ptCount val="1"/>
                <c:pt idx="0">
                  <c:v>minimum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Grafice!$B$63:$C$66</c:f>
              <c:multiLvlStrCache>
                <c:ptCount val="4"/>
                <c:lvl>
                  <c:pt idx="0">
                    <c:v>Falesti</c:v>
                  </c:pt>
                  <c:pt idx="1">
                    <c:v>Cimislia</c:v>
                  </c:pt>
                  <c:pt idx="2">
                    <c:v>Orhei</c:v>
                  </c:pt>
                  <c:pt idx="3">
                    <c:v>Donduseni</c:v>
                  </c:pt>
                </c:lvl>
                <c:lvl>
                  <c:pt idx="0">
                    <c:v>Deprivarea de servicii de educație</c:v>
                  </c:pt>
                </c:lvl>
              </c:multiLvlStrCache>
            </c:multiLvlStrRef>
          </c:cat>
          <c:val>
            <c:numRef>
              <c:f>Grafice!$E$63:$E$66</c:f>
              <c:numCache>
                <c:formatCode>#,##0</c:formatCode>
                <c:ptCount val="4"/>
                <c:pt idx="0">
                  <c:v>1</c:v>
                </c:pt>
                <c:pt idx="1">
                  <c:v>12</c:v>
                </c:pt>
                <c:pt idx="2">
                  <c:v>2</c:v>
                </c:pt>
                <c:pt idx="3">
                  <c:v>7</c:v>
                </c:pt>
              </c:numCache>
            </c:numRef>
          </c:val>
          <c:smooth val="0"/>
        </c:ser>
        <c:ser>
          <c:idx val="2"/>
          <c:order val="2"/>
          <c:tx>
            <c:strRef>
              <c:f>Grafice!$F$62</c:f>
              <c:strCache>
                <c:ptCount val="1"/>
                <c:pt idx="0">
                  <c:v>maximum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Grafice!$B$63:$C$66</c:f>
              <c:multiLvlStrCache>
                <c:ptCount val="4"/>
                <c:lvl>
                  <c:pt idx="0">
                    <c:v>Falesti</c:v>
                  </c:pt>
                  <c:pt idx="1">
                    <c:v>Cimislia</c:v>
                  </c:pt>
                  <c:pt idx="2">
                    <c:v>Orhei</c:v>
                  </c:pt>
                  <c:pt idx="3">
                    <c:v>Donduseni</c:v>
                  </c:pt>
                </c:lvl>
                <c:lvl>
                  <c:pt idx="0">
                    <c:v>Deprivarea de servicii de educație</c:v>
                  </c:pt>
                </c:lvl>
              </c:multiLvlStrCache>
            </c:multiLvlStrRef>
          </c:cat>
          <c:val>
            <c:numRef>
              <c:f>Grafice!$F$63:$F$66</c:f>
              <c:numCache>
                <c:formatCode>#,##0</c:formatCode>
                <c:ptCount val="4"/>
                <c:pt idx="0">
                  <c:v>102</c:v>
                </c:pt>
                <c:pt idx="1">
                  <c:v>102</c:v>
                </c:pt>
                <c:pt idx="2">
                  <c:v>111</c:v>
                </c:pt>
                <c:pt idx="3">
                  <c:v>112</c:v>
                </c:pt>
              </c:numCache>
            </c:numRef>
          </c:val>
          <c:smooth val="0"/>
        </c:ser>
        <c:dLbls>
          <c:showLegendKey val="0"/>
          <c:showVal val="0"/>
          <c:showCatName val="0"/>
          <c:showSerName val="0"/>
          <c:showPercent val="0"/>
          <c:showBubbleSize val="0"/>
        </c:dLbls>
        <c:hiLowLines/>
        <c:axId val="44733952"/>
        <c:axId val="44912576"/>
      </c:stockChart>
      <c:catAx>
        <c:axId val="44733952"/>
        <c:scaling>
          <c:orientation val="minMax"/>
        </c:scaling>
        <c:delete val="0"/>
        <c:axPos val="b"/>
        <c:numFmt formatCode="#,##0" sourceLinked="1"/>
        <c:majorTickMark val="out"/>
        <c:minorTickMark val="none"/>
        <c:tickLblPos val="nextTo"/>
        <c:crossAx val="44912576"/>
        <c:crosses val="autoZero"/>
        <c:auto val="1"/>
        <c:lblAlgn val="ctr"/>
        <c:lblOffset val="100"/>
        <c:noMultiLvlLbl val="0"/>
      </c:catAx>
      <c:valAx>
        <c:axId val="44912576"/>
        <c:scaling>
          <c:orientation val="minMax"/>
        </c:scaling>
        <c:delete val="1"/>
        <c:axPos val="l"/>
        <c:numFmt formatCode="#,##0" sourceLinked="1"/>
        <c:majorTickMark val="out"/>
        <c:minorTickMark val="none"/>
        <c:tickLblPos val="nextTo"/>
        <c:crossAx val="44733952"/>
        <c:crosses val="autoZero"/>
        <c:crossBetween val="between"/>
      </c:valAx>
    </c:plotArea>
    <c:legend>
      <c:legendPos val="b"/>
      <c:layout/>
      <c:overlay val="0"/>
    </c:legend>
    <c:plotVisOnly val="1"/>
    <c:dispBlanksAs val="gap"/>
    <c:showDLblsOverMax val="0"/>
  </c:chart>
  <c:txPr>
    <a:bodyPr/>
    <a:lstStyle/>
    <a:p>
      <a:pPr>
        <a:defRPr sz="20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tockChart>
        <c:ser>
          <c:idx val="0"/>
          <c:order val="0"/>
          <c:tx>
            <c:strRef>
              <c:f>Grafice!$D$86</c:f>
              <c:strCache>
                <c:ptCount val="1"/>
                <c:pt idx="0">
                  <c:v>media</c:v>
                </c:pt>
              </c:strCache>
            </c:strRef>
          </c:tx>
          <c:spPr>
            <a:ln w="28575">
              <a:noFill/>
            </a:ln>
          </c:spPr>
          <c:marker>
            <c:symbol val="circle"/>
            <c:size val="15"/>
            <c:spPr>
              <a:solidFill>
                <a:srgbClr val="C00000"/>
              </a:solidFill>
            </c:spPr>
          </c:marker>
          <c:dLbls>
            <c:showLegendKey val="0"/>
            <c:showVal val="1"/>
            <c:showCatName val="0"/>
            <c:showSerName val="0"/>
            <c:showPercent val="0"/>
            <c:showBubbleSize val="0"/>
            <c:showLeaderLines val="0"/>
          </c:dLbls>
          <c:cat>
            <c:multiLvlStrRef>
              <c:f>Grafice!$B$87:$C$90</c:f>
              <c:multiLvlStrCache>
                <c:ptCount val="4"/>
                <c:lvl>
                  <c:pt idx="0">
                    <c:v>Falesti</c:v>
                  </c:pt>
                  <c:pt idx="1">
                    <c:v>Donduseni</c:v>
                  </c:pt>
                  <c:pt idx="2">
                    <c:v>Orhei</c:v>
                  </c:pt>
                  <c:pt idx="3">
                    <c:v>Cimislia</c:v>
                  </c:pt>
                </c:lvl>
                <c:lvl>
                  <c:pt idx="0">
                    <c:v>Deprivarea de infrastructură</c:v>
                  </c:pt>
                </c:lvl>
              </c:multiLvlStrCache>
            </c:multiLvlStrRef>
          </c:cat>
          <c:val>
            <c:numRef>
              <c:f>Grafice!$D$87:$D$90</c:f>
              <c:numCache>
                <c:formatCode>#,##0</c:formatCode>
                <c:ptCount val="4"/>
                <c:pt idx="0">
                  <c:v>38.179677700823468</c:v>
                </c:pt>
                <c:pt idx="1">
                  <c:v>52.919339538744296</c:v>
                </c:pt>
                <c:pt idx="2">
                  <c:v>69.794408226359295</c:v>
                </c:pt>
                <c:pt idx="3">
                  <c:v>81.326969572555996</c:v>
                </c:pt>
              </c:numCache>
            </c:numRef>
          </c:val>
          <c:smooth val="0"/>
        </c:ser>
        <c:ser>
          <c:idx val="1"/>
          <c:order val="1"/>
          <c:tx>
            <c:strRef>
              <c:f>Grafice!$E$86</c:f>
              <c:strCache>
                <c:ptCount val="1"/>
                <c:pt idx="0">
                  <c:v>minimum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Grafice!$B$87:$C$90</c:f>
              <c:multiLvlStrCache>
                <c:ptCount val="4"/>
                <c:lvl>
                  <c:pt idx="0">
                    <c:v>Falesti</c:v>
                  </c:pt>
                  <c:pt idx="1">
                    <c:v>Donduseni</c:v>
                  </c:pt>
                  <c:pt idx="2">
                    <c:v>Orhei</c:v>
                  </c:pt>
                  <c:pt idx="3">
                    <c:v>Cimislia</c:v>
                  </c:pt>
                </c:lvl>
                <c:lvl>
                  <c:pt idx="0">
                    <c:v>Deprivarea de infrastructură</c:v>
                  </c:pt>
                </c:lvl>
              </c:multiLvlStrCache>
            </c:multiLvlStrRef>
          </c:cat>
          <c:val>
            <c:numRef>
              <c:f>Grafice!$E$87:$E$90</c:f>
              <c:numCache>
                <c:formatCode>#,##0</c:formatCode>
                <c:ptCount val="4"/>
                <c:pt idx="0">
                  <c:v>1</c:v>
                </c:pt>
                <c:pt idx="1">
                  <c:v>1</c:v>
                </c:pt>
                <c:pt idx="2">
                  <c:v>5</c:v>
                </c:pt>
                <c:pt idx="3">
                  <c:v>15</c:v>
                </c:pt>
              </c:numCache>
            </c:numRef>
          </c:val>
          <c:smooth val="0"/>
        </c:ser>
        <c:ser>
          <c:idx val="2"/>
          <c:order val="2"/>
          <c:tx>
            <c:strRef>
              <c:f>Grafice!$F$86</c:f>
              <c:strCache>
                <c:ptCount val="1"/>
                <c:pt idx="0">
                  <c:v>maximum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Grafice!$B$87:$C$90</c:f>
              <c:multiLvlStrCache>
                <c:ptCount val="4"/>
                <c:lvl>
                  <c:pt idx="0">
                    <c:v>Falesti</c:v>
                  </c:pt>
                  <c:pt idx="1">
                    <c:v>Donduseni</c:v>
                  </c:pt>
                  <c:pt idx="2">
                    <c:v>Orhei</c:v>
                  </c:pt>
                  <c:pt idx="3">
                    <c:v>Cimislia</c:v>
                  </c:pt>
                </c:lvl>
                <c:lvl>
                  <c:pt idx="0">
                    <c:v>Deprivarea de infrastructură</c:v>
                  </c:pt>
                </c:lvl>
              </c:multiLvlStrCache>
            </c:multiLvlStrRef>
          </c:cat>
          <c:val>
            <c:numRef>
              <c:f>Grafice!$F$87:$F$90</c:f>
              <c:numCache>
                <c:formatCode>#,##0</c:formatCode>
                <c:ptCount val="4"/>
                <c:pt idx="0">
                  <c:v>98</c:v>
                </c:pt>
                <c:pt idx="1">
                  <c:v>90</c:v>
                </c:pt>
                <c:pt idx="2">
                  <c:v>107</c:v>
                </c:pt>
                <c:pt idx="3">
                  <c:v>112</c:v>
                </c:pt>
              </c:numCache>
            </c:numRef>
          </c:val>
          <c:smooth val="0"/>
        </c:ser>
        <c:dLbls>
          <c:showLegendKey val="0"/>
          <c:showVal val="0"/>
          <c:showCatName val="0"/>
          <c:showSerName val="0"/>
          <c:showPercent val="0"/>
          <c:showBubbleSize val="0"/>
        </c:dLbls>
        <c:hiLowLines/>
        <c:axId val="44691968"/>
        <c:axId val="44914880"/>
      </c:stockChart>
      <c:catAx>
        <c:axId val="44691968"/>
        <c:scaling>
          <c:orientation val="minMax"/>
        </c:scaling>
        <c:delete val="0"/>
        <c:axPos val="b"/>
        <c:majorTickMark val="out"/>
        <c:minorTickMark val="none"/>
        <c:tickLblPos val="nextTo"/>
        <c:crossAx val="44914880"/>
        <c:crosses val="autoZero"/>
        <c:auto val="1"/>
        <c:lblAlgn val="ctr"/>
        <c:lblOffset val="100"/>
        <c:noMultiLvlLbl val="0"/>
      </c:catAx>
      <c:valAx>
        <c:axId val="44914880"/>
        <c:scaling>
          <c:orientation val="minMax"/>
        </c:scaling>
        <c:delete val="1"/>
        <c:axPos val="l"/>
        <c:numFmt formatCode="#,##0" sourceLinked="1"/>
        <c:majorTickMark val="out"/>
        <c:minorTickMark val="none"/>
        <c:tickLblPos val="nextTo"/>
        <c:crossAx val="44691968"/>
        <c:crosses val="autoZero"/>
        <c:crossBetween val="between"/>
      </c:valAx>
    </c:plotArea>
    <c:legend>
      <c:legendPos val="b"/>
      <c:layout/>
      <c:overlay val="0"/>
    </c:legend>
    <c:plotVisOnly val="1"/>
    <c:dispBlanksAs val="gap"/>
    <c:showDLblsOverMax val="0"/>
  </c:chart>
  <c:txPr>
    <a:bodyPr/>
    <a:lstStyle/>
    <a:p>
      <a:pPr>
        <a:defRPr sz="2400">
          <a:latin typeface="+mj-l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tockChart>
        <c:ser>
          <c:idx val="0"/>
          <c:order val="0"/>
          <c:tx>
            <c:strRef>
              <c:f>Grafice!$D$103</c:f>
              <c:strCache>
                <c:ptCount val="1"/>
                <c:pt idx="0">
                  <c:v>media</c:v>
                </c:pt>
              </c:strCache>
            </c:strRef>
          </c:tx>
          <c:spPr>
            <a:ln w="28575">
              <a:noFill/>
            </a:ln>
          </c:spPr>
          <c:marker>
            <c:symbol val="circle"/>
            <c:size val="15"/>
            <c:spPr>
              <a:solidFill>
                <a:srgbClr val="C00000"/>
              </a:solidFill>
            </c:spPr>
          </c:marker>
          <c:dLbls>
            <c:showLegendKey val="0"/>
            <c:showVal val="1"/>
            <c:showCatName val="0"/>
            <c:showSerName val="0"/>
            <c:showPercent val="0"/>
            <c:showBubbleSize val="0"/>
            <c:showLeaderLines val="0"/>
          </c:dLbls>
          <c:cat>
            <c:multiLvlStrRef>
              <c:f>Grafice!$B$104:$C$107</c:f>
              <c:multiLvlStrCache>
                <c:ptCount val="4"/>
                <c:lvl>
                  <c:pt idx="0">
                    <c:v>Donduseni</c:v>
                  </c:pt>
                  <c:pt idx="1">
                    <c:v>Falesti</c:v>
                  </c:pt>
                  <c:pt idx="2">
                    <c:v>Orhei</c:v>
                  </c:pt>
                  <c:pt idx="3">
                    <c:v>Cimislia</c:v>
                  </c:pt>
                </c:lvl>
                <c:lvl>
                  <c:pt idx="0">
                    <c:v>Deprivarea socială</c:v>
                  </c:pt>
                </c:lvl>
              </c:multiLvlStrCache>
            </c:multiLvlStrRef>
          </c:cat>
          <c:val>
            <c:numRef>
              <c:f>Grafice!$D$104:$D$107</c:f>
              <c:numCache>
                <c:formatCode>#,##0</c:formatCode>
                <c:ptCount val="4"/>
                <c:pt idx="0">
                  <c:v>25.680144661172704</c:v>
                </c:pt>
                <c:pt idx="1">
                  <c:v>49.822789987457057</c:v>
                </c:pt>
                <c:pt idx="2">
                  <c:v>62.580908215157827</c:v>
                </c:pt>
                <c:pt idx="3">
                  <c:v>91.240317503763521</c:v>
                </c:pt>
              </c:numCache>
            </c:numRef>
          </c:val>
          <c:smooth val="0"/>
        </c:ser>
        <c:ser>
          <c:idx val="1"/>
          <c:order val="1"/>
          <c:tx>
            <c:strRef>
              <c:f>Grafice!$E$103</c:f>
              <c:strCache>
                <c:ptCount val="1"/>
                <c:pt idx="0">
                  <c:v>minimum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Grafice!$B$104:$C$107</c:f>
              <c:multiLvlStrCache>
                <c:ptCount val="4"/>
                <c:lvl>
                  <c:pt idx="0">
                    <c:v>Donduseni</c:v>
                  </c:pt>
                  <c:pt idx="1">
                    <c:v>Falesti</c:v>
                  </c:pt>
                  <c:pt idx="2">
                    <c:v>Orhei</c:v>
                  </c:pt>
                  <c:pt idx="3">
                    <c:v>Cimislia</c:v>
                  </c:pt>
                </c:lvl>
                <c:lvl>
                  <c:pt idx="0">
                    <c:v>Deprivarea socială</c:v>
                  </c:pt>
                </c:lvl>
              </c:multiLvlStrCache>
            </c:multiLvlStrRef>
          </c:cat>
          <c:val>
            <c:numRef>
              <c:f>Grafice!$E$104:$E$107</c:f>
              <c:numCache>
                <c:formatCode>#,##0</c:formatCode>
                <c:ptCount val="4"/>
                <c:pt idx="0">
                  <c:v>3</c:v>
                </c:pt>
                <c:pt idx="1">
                  <c:v>1</c:v>
                </c:pt>
                <c:pt idx="2">
                  <c:v>2</c:v>
                </c:pt>
                <c:pt idx="3">
                  <c:v>36</c:v>
                </c:pt>
              </c:numCache>
            </c:numRef>
          </c:val>
          <c:smooth val="0"/>
        </c:ser>
        <c:ser>
          <c:idx val="2"/>
          <c:order val="2"/>
          <c:tx>
            <c:strRef>
              <c:f>Grafice!$F$103</c:f>
              <c:strCache>
                <c:ptCount val="1"/>
                <c:pt idx="0">
                  <c:v>maximum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Grafice!$B$104:$C$107</c:f>
              <c:multiLvlStrCache>
                <c:ptCount val="4"/>
                <c:lvl>
                  <c:pt idx="0">
                    <c:v>Donduseni</c:v>
                  </c:pt>
                  <c:pt idx="1">
                    <c:v>Falesti</c:v>
                  </c:pt>
                  <c:pt idx="2">
                    <c:v>Orhei</c:v>
                  </c:pt>
                  <c:pt idx="3">
                    <c:v>Cimislia</c:v>
                  </c:pt>
                </c:lvl>
                <c:lvl>
                  <c:pt idx="0">
                    <c:v>Deprivarea socială</c:v>
                  </c:pt>
                </c:lvl>
              </c:multiLvlStrCache>
            </c:multiLvlStrRef>
          </c:cat>
          <c:val>
            <c:numRef>
              <c:f>Grafice!$F$104:$F$107</c:f>
              <c:numCache>
                <c:formatCode>#,##0</c:formatCode>
                <c:ptCount val="4"/>
                <c:pt idx="0">
                  <c:v>98</c:v>
                </c:pt>
                <c:pt idx="1">
                  <c:v>104</c:v>
                </c:pt>
                <c:pt idx="2">
                  <c:v>108</c:v>
                </c:pt>
                <c:pt idx="3">
                  <c:v>112</c:v>
                </c:pt>
              </c:numCache>
            </c:numRef>
          </c:val>
          <c:smooth val="0"/>
        </c:ser>
        <c:dLbls>
          <c:showLegendKey val="0"/>
          <c:showVal val="0"/>
          <c:showCatName val="0"/>
          <c:showSerName val="0"/>
          <c:showPercent val="0"/>
          <c:showBubbleSize val="0"/>
        </c:dLbls>
        <c:hiLowLines/>
        <c:axId val="44735488"/>
        <c:axId val="107921984"/>
      </c:stockChart>
      <c:catAx>
        <c:axId val="44735488"/>
        <c:scaling>
          <c:orientation val="minMax"/>
        </c:scaling>
        <c:delete val="0"/>
        <c:axPos val="b"/>
        <c:majorTickMark val="out"/>
        <c:minorTickMark val="none"/>
        <c:tickLblPos val="nextTo"/>
        <c:crossAx val="107921984"/>
        <c:crosses val="autoZero"/>
        <c:auto val="1"/>
        <c:lblAlgn val="ctr"/>
        <c:lblOffset val="100"/>
        <c:noMultiLvlLbl val="0"/>
      </c:catAx>
      <c:valAx>
        <c:axId val="107921984"/>
        <c:scaling>
          <c:orientation val="minMax"/>
        </c:scaling>
        <c:delete val="1"/>
        <c:axPos val="l"/>
        <c:numFmt formatCode="#,##0" sourceLinked="1"/>
        <c:majorTickMark val="out"/>
        <c:minorTickMark val="none"/>
        <c:tickLblPos val="nextTo"/>
        <c:crossAx val="44735488"/>
        <c:crosses val="autoZero"/>
        <c:crossBetween val="between"/>
      </c:valAx>
    </c:plotArea>
    <c:legend>
      <c:legendPos val="b"/>
      <c:layout/>
      <c:overlay val="0"/>
    </c:legend>
    <c:plotVisOnly val="1"/>
    <c:dispBlanksAs val="gap"/>
    <c:showDLblsOverMax val="0"/>
  </c:chart>
  <c:txPr>
    <a:bodyPr/>
    <a:lstStyle/>
    <a:p>
      <a:pPr>
        <a:defRPr sz="2400">
          <a:latin typeface="+mj-l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tockChart>
        <c:ser>
          <c:idx val="0"/>
          <c:order val="0"/>
          <c:tx>
            <c:strRef>
              <c:f>Grafice!$D$119</c:f>
              <c:strCache>
                <c:ptCount val="1"/>
                <c:pt idx="0">
                  <c:v>media</c:v>
                </c:pt>
              </c:strCache>
            </c:strRef>
          </c:tx>
          <c:spPr>
            <a:ln w="28575">
              <a:noFill/>
            </a:ln>
          </c:spPr>
          <c:marker>
            <c:symbol val="circle"/>
            <c:size val="15"/>
            <c:spPr>
              <a:solidFill>
                <a:srgbClr val="C00000"/>
              </a:solidFill>
            </c:spPr>
          </c:marker>
          <c:dLbls>
            <c:showLegendKey val="0"/>
            <c:showVal val="1"/>
            <c:showCatName val="0"/>
            <c:showSerName val="0"/>
            <c:showPercent val="0"/>
            <c:showBubbleSize val="0"/>
            <c:showLeaderLines val="0"/>
          </c:dLbls>
          <c:cat>
            <c:multiLvlStrRef>
              <c:f>Grafice!$B$120:$C$123</c:f>
              <c:multiLvlStrCache>
                <c:ptCount val="4"/>
                <c:lvl>
                  <c:pt idx="0">
                    <c:v>Falesti</c:v>
                  </c:pt>
                  <c:pt idx="1">
                    <c:v>Orhei</c:v>
                  </c:pt>
                  <c:pt idx="2">
                    <c:v>Cimislia</c:v>
                  </c:pt>
                  <c:pt idx="3">
                    <c:v>Donduseni</c:v>
                  </c:pt>
                </c:lvl>
                <c:lvl>
                  <c:pt idx="0">
                    <c:v>Deprivarea de condiții de mediu</c:v>
                  </c:pt>
                </c:lvl>
              </c:multiLvlStrCache>
            </c:multiLvlStrRef>
          </c:cat>
          <c:val>
            <c:numRef>
              <c:f>Grafice!$D$120:$D$123</c:f>
              <c:numCache>
                <c:formatCode>#,##0</c:formatCode>
                <c:ptCount val="4"/>
                <c:pt idx="0">
                  <c:v>52.173378960571519</c:v>
                </c:pt>
                <c:pt idx="1">
                  <c:v>57.256379236955887</c:v>
                </c:pt>
                <c:pt idx="2">
                  <c:v>60.79236804890288</c:v>
                </c:pt>
                <c:pt idx="3">
                  <c:v>64.148425920436352</c:v>
                </c:pt>
              </c:numCache>
            </c:numRef>
          </c:val>
          <c:smooth val="0"/>
        </c:ser>
        <c:ser>
          <c:idx val="1"/>
          <c:order val="1"/>
          <c:tx>
            <c:strRef>
              <c:f>Grafice!$E$119</c:f>
              <c:strCache>
                <c:ptCount val="1"/>
                <c:pt idx="0">
                  <c:v>minimum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Grafice!$B$120:$C$123</c:f>
              <c:multiLvlStrCache>
                <c:ptCount val="4"/>
                <c:lvl>
                  <c:pt idx="0">
                    <c:v>Falesti</c:v>
                  </c:pt>
                  <c:pt idx="1">
                    <c:v>Orhei</c:v>
                  </c:pt>
                  <c:pt idx="2">
                    <c:v>Cimislia</c:v>
                  </c:pt>
                  <c:pt idx="3">
                    <c:v>Donduseni</c:v>
                  </c:pt>
                </c:lvl>
                <c:lvl>
                  <c:pt idx="0">
                    <c:v>Deprivarea de condiții de mediu</c:v>
                  </c:pt>
                </c:lvl>
              </c:multiLvlStrCache>
            </c:multiLvlStrRef>
          </c:cat>
          <c:val>
            <c:numRef>
              <c:f>Grafice!$E$120:$E$123</c:f>
              <c:numCache>
                <c:formatCode>#,##0</c:formatCode>
                <c:ptCount val="4"/>
                <c:pt idx="0">
                  <c:v>3</c:v>
                </c:pt>
                <c:pt idx="1">
                  <c:v>1</c:v>
                </c:pt>
                <c:pt idx="2">
                  <c:v>2</c:v>
                </c:pt>
                <c:pt idx="3">
                  <c:v>10</c:v>
                </c:pt>
              </c:numCache>
            </c:numRef>
          </c:val>
          <c:smooth val="0"/>
        </c:ser>
        <c:ser>
          <c:idx val="2"/>
          <c:order val="2"/>
          <c:tx>
            <c:strRef>
              <c:f>Grafice!$F$119</c:f>
              <c:strCache>
                <c:ptCount val="1"/>
                <c:pt idx="0">
                  <c:v>maximum</c:v>
                </c:pt>
              </c:strCache>
            </c:strRef>
          </c:tx>
          <c:spPr>
            <a:ln w="28575">
              <a:noFill/>
            </a:ln>
          </c:spPr>
          <c:marker>
            <c:symbol val="diamond"/>
            <c:size val="15"/>
            <c:spPr>
              <a:solidFill>
                <a:schemeClr val="tx2"/>
              </a:solidFill>
            </c:spPr>
          </c:marker>
          <c:dLbls>
            <c:showLegendKey val="0"/>
            <c:showVal val="1"/>
            <c:showCatName val="0"/>
            <c:showSerName val="0"/>
            <c:showPercent val="0"/>
            <c:showBubbleSize val="0"/>
            <c:showLeaderLines val="0"/>
          </c:dLbls>
          <c:cat>
            <c:multiLvlStrRef>
              <c:f>Grafice!$B$120:$C$123</c:f>
              <c:multiLvlStrCache>
                <c:ptCount val="4"/>
                <c:lvl>
                  <c:pt idx="0">
                    <c:v>Falesti</c:v>
                  </c:pt>
                  <c:pt idx="1">
                    <c:v>Orhei</c:v>
                  </c:pt>
                  <c:pt idx="2">
                    <c:v>Cimislia</c:v>
                  </c:pt>
                  <c:pt idx="3">
                    <c:v>Donduseni</c:v>
                  </c:pt>
                </c:lvl>
                <c:lvl>
                  <c:pt idx="0">
                    <c:v>Deprivarea de condiții de mediu</c:v>
                  </c:pt>
                </c:lvl>
              </c:multiLvlStrCache>
            </c:multiLvlStrRef>
          </c:cat>
          <c:val>
            <c:numRef>
              <c:f>Grafice!$F$120:$F$123</c:f>
              <c:numCache>
                <c:formatCode>#,##0</c:formatCode>
                <c:ptCount val="4"/>
                <c:pt idx="0">
                  <c:v>112</c:v>
                </c:pt>
                <c:pt idx="1">
                  <c:v>91</c:v>
                </c:pt>
                <c:pt idx="2">
                  <c:v>110</c:v>
                </c:pt>
                <c:pt idx="3">
                  <c:v>111</c:v>
                </c:pt>
              </c:numCache>
            </c:numRef>
          </c:val>
          <c:smooth val="0"/>
        </c:ser>
        <c:dLbls>
          <c:showLegendKey val="0"/>
          <c:showVal val="0"/>
          <c:showCatName val="0"/>
          <c:showSerName val="0"/>
          <c:showPercent val="0"/>
          <c:showBubbleSize val="0"/>
        </c:dLbls>
        <c:hiLowLines/>
        <c:axId val="45335552"/>
        <c:axId val="107924288"/>
      </c:stockChart>
      <c:catAx>
        <c:axId val="45335552"/>
        <c:scaling>
          <c:orientation val="minMax"/>
        </c:scaling>
        <c:delete val="0"/>
        <c:axPos val="b"/>
        <c:majorTickMark val="out"/>
        <c:minorTickMark val="none"/>
        <c:tickLblPos val="nextTo"/>
        <c:crossAx val="107924288"/>
        <c:crosses val="autoZero"/>
        <c:auto val="1"/>
        <c:lblAlgn val="ctr"/>
        <c:lblOffset val="100"/>
        <c:noMultiLvlLbl val="0"/>
      </c:catAx>
      <c:valAx>
        <c:axId val="107924288"/>
        <c:scaling>
          <c:orientation val="minMax"/>
        </c:scaling>
        <c:delete val="1"/>
        <c:axPos val="l"/>
        <c:numFmt formatCode="#,##0" sourceLinked="1"/>
        <c:majorTickMark val="out"/>
        <c:minorTickMark val="none"/>
        <c:tickLblPos val="nextTo"/>
        <c:crossAx val="45335552"/>
        <c:crosses val="autoZero"/>
        <c:crossBetween val="between"/>
      </c:valAx>
    </c:plotArea>
    <c:legend>
      <c:legendPos val="b"/>
      <c:layout/>
      <c:overlay val="0"/>
    </c:legend>
    <c:plotVisOnly val="1"/>
    <c:dispBlanksAs val="gap"/>
    <c:showDLblsOverMax val="0"/>
  </c:chart>
  <c:txPr>
    <a:bodyPr/>
    <a:lstStyle/>
    <a:p>
      <a:pPr>
        <a:defRPr sz="24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plotArea>
      <c:layout/>
      <c:barChart>
        <c:barDir val="col"/>
        <c:grouping val="clustered"/>
        <c:varyColors val="0"/>
        <c:ser>
          <c:idx val="0"/>
          <c:order val="0"/>
          <c:tx>
            <c:strRef>
              <c:f>Grafice!$D$150</c:f>
              <c:strCache>
                <c:ptCount val="1"/>
                <c:pt idx="0">
                  <c:v>IDAM 2013</c:v>
                </c:pt>
              </c:strCache>
            </c:strRef>
          </c:tx>
          <c:spPr>
            <a:solidFill>
              <a:srgbClr val="9A0000"/>
            </a:solidFill>
          </c:spPr>
          <c:invertIfNegative val="0"/>
          <c:dLbls>
            <c:showLegendKey val="0"/>
            <c:showVal val="1"/>
            <c:showCatName val="0"/>
            <c:showSerName val="0"/>
            <c:showPercent val="0"/>
            <c:showBubbleSize val="0"/>
            <c:showLeaderLines val="0"/>
          </c:dLbls>
          <c:cat>
            <c:strRef>
              <c:f>Grafice!$C$151:$C$154</c:f>
              <c:strCache>
                <c:ptCount val="4"/>
                <c:pt idx="0">
                  <c:v>Falesti</c:v>
                </c:pt>
                <c:pt idx="1">
                  <c:v>Donduseni</c:v>
                </c:pt>
                <c:pt idx="2">
                  <c:v>Orhei</c:v>
                </c:pt>
                <c:pt idx="3">
                  <c:v>Cimislia</c:v>
                </c:pt>
              </c:strCache>
            </c:strRef>
          </c:cat>
          <c:val>
            <c:numRef>
              <c:f>Grafice!$D$151:$D$154</c:f>
              <c:numCache>
                <c:formatCode>#,##0</c:formatCode>
                <c:ptCount val="4"/>
                <c:pt idx="0">
                  <c:v>43.974491465343291</c:v>
                </c:pt>
                <c:pt idx="1">
                  <c:v>53.92351929803759</c:v>
                </c:pt>
                <c:pt idx="2">
                  <c:v>61.31492931872662</c:v>
                </c:pt>
                <c:pt idx="3">
                  <c:v>88.326102823776282</c:v>
                </c:pt>
              </c:numCache>
            </c:numRef>
          </c:val>
        </c:ser>
        <c:ser>
          <c:idx val="1"/>
          <c:order val="1"/>
          <c:tx>
            <c:strRef>
              <c:f>Grafice!$E$150</c:f>
              <c:strCache>
                <c:ptCount val="1"/>
                <c:pt idx="0">
                  <c:v>IDAM 2012</c:v>
                </c:pt>
              </c:strCache>
            </c:strRef>
          </c:tx>
          <c:spPr>
            <a:solidFill>
              <a:schemeClr val="accent6">
                <a:lumMod val="75000"/>
              </a:schemeClr>
            </a:solidFill>
          </c:spPr>
          <c:invertIfNegative val="0"/>
          <c:dLbls>
            <c:showLegendKey val="0"/>
            <c:showVal val="1"/>
            <c:showCatName val="0"/>
            <c:showSerName val="0"/>
            <c:showPercent val="0"/>
            <c:showBubbleSize val="0"/>
            <c:showLeaderLines val="0"/>
          </c:dLbls>
          <c:cat>
            <c:strRef>
              <c:f>Grafice!$C$151:$C$154</c:f>
              <c:strCache>
                <c:ptCount val="4"/>
                <c:pt idx="0">
                  <c:v>Falesti</c:v>
                </c:pt>
                <c:pt idx="1">
                  <c:v>Donduseni</c:v>
                </c:pt>
                <c:pt idx="2">
                  <c:v>Orhei</c:v>
                </c:pt>
                <c:pt idx="3">
                  <c:v>Cimislia</c:v>
                </c:pt>
              </c:strCache>
            </c:strRef>
          </c:cat>
          <c:val>
            <c:numRef>
              <c:f>Grafice!$E$151:$E$154</c:f>
              <c:numCache>
                <c:formatCode>#,##0</c:formatCode>
                <c:ptCount val="4"/>
                <c:pt idx="0">
                  <c:v>53.672888149642802</c:v>
                </c:pt>
                <c:pt idx="1">
                  <c:v>73.75843362779392</c:v>
                </c:pt>
                <c:pt idx="2">
                  <c:v>60.735085243183903</c:v>
                </c:pt>
                <c:pt idx="3">
                  <c:v>65.409652844304546</c:v>
                </c:pt>
              </c:numCache>
            </c:numRef>
          </c:val>
        </c:ser>
        <c:dLbls>
          <c:showLegendKey val="0"/>
          <c:showVal val="0"/>
          <c:showCatName val="0"/>
          <c:showSerName val="0"/>
          <c:showPercent val="0"/>
          <c:showBubbleSize val="0"/>
        </c:dLbls>
        <c:gapWidth val="150"/>
        <c:axId val="45337600"/>
        <c:axId val="107926592"/>
      </c:barChart>
      <c:catAx>
        <c:axId val="45337600"/>
        <c:scaling>
          <c:orientation val="minMax"/>
        </c:scaling>
        <c:delete val="0"/>
        <c:axPos val="b"/>
        <c:numFmt formatCode="General" sourceLinked="1"/>
        <c:majorTickMark val="out"/>
        <c:minorTickMark val="none"/>
        <c:tickLblPos val="nextTo"/>
        <c:crossAx val="107926592"/>
        <c:crosses val="autoZero"/>
        <c:auto val="1"/>
        <c:lblAlgn val="ctr"/>
        <c:lblOffset val="100"/>
        <c:noMultiLvlLbl val="0"/>
      </c:catAx>
      <c:valAx>
        <c:axId val="107926592"/>
        <c:scaling>
          <c:orientation val="minMax"/>
          <c:max val="100"/>
        </c:scaling>
        <c:delete val="1"/>
        <c:axPos val="l"/>
        <c:majorGridlines/>
        <c:numFmt formatCode="#,##0" sourceLinked="1"/>
        <c:majorTickMark val="out"/>
        <c:minorTickMark val="none"/>
        <c:tickLblPos val="nextTo"/>
        <c:crossAx val="45337600"/>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05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o-RO"/>
          </a:p>
        </p:txBody>
      </p:sp>
      <p:sp>
        <p:nvSpPr>
          <p:cNvPr id="3" name="Дата 2"/>
          <p:cNvSpPr>
            <a:spLocks noGrp="1"/>
          </p:cNvSpPr>
          <p:nvPr>
            <p:ph type="dt" sz="quarter" idx="1"/>
          </p:nvPr>
        </p:nvSpPr>
        <p:spPr>
          <a:xfrm>
            <a:off x="3814763" y="0"/>
            <a:ext cx="2919412" cy="49053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9C43BF0-B43A-4A24-873D-7A1D524B7CED}" type="datetimeFigureOut">
              <a:rPr lang="ro-RO"/>
              <a:pPr>
                <a:defRPr/>
              </a:pPr>
              <a:t>24.08.2014</a:t>
            </a:fld>
            <a:endParaRPr lang="ro-RO"/>
          </a:p>
        </p:txBody>
      </p:sp>
      <p:sp>
        <p:nvSpPr>
          <p:cNvPr id="4" name="Нижний колонтитул 3"/>
          <p:cNvSpPr>
            <a:spLocks noGrp="1"/>
          </p:cNvSpPr>
          <p:nvPr>
            <p:ph type="ftr" sz="quarter" idx="2"/>
          </p:nvPr>
        </p:nvSpPr>
        <p:spPr>
          <a:xfrm>
            <a:off x="0" y="9307513"/>
            <a:ext cx="2919413" cy="4905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o-RO"/>
          </a:p>
        </p:txBody>
      </p:sp>
      <p:sp>
        <p:nvSpPr>
          <p:cNvPr id="5" name="Номер слайда 4"/>
          <p:cNvSpPr>
            <a:spLocks noGrp="1"/>
          </p:cNvSpPr>
          <p:nvPr>
            <p:ph type="sldNum" sz="quarter" idx="3"/>
          </p:nvPr>
        </p:nvSpPr>
        <p:spPr>
          <a:xfrm>
            <a:off x="3814763" y="9307513"/>
            <a:ext cx="2919412" cy="49053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FE6600F-A42E-4F05-A2F0-DDFC3EB2AE4E}" type="slidenum">
              <a:rPr lang="ro-RO"/>
              <a:pPr>
                <a:defRPr/>
              </a:pPr>
              <a:t>‹#›</a:t>
            </a:fld>
            <a:endParaRPr lang="ro-RO"/>
          </a:p>
        </p:txBody>
      </p:sp>
    </p:spTree>
    <p:extLst>
      <p:ext uri="{BB962C8B-B14F-4D97-AF65-F5344CB8AC3E}">
        <p14:creationId xmlns:p14="http://schemas.microsoft.com/office/powerpoint/2010/main" val="649375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05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Date Placeholder 2"/>
          <p:cNvSpPr>
            <a:spLocks noGrp="1"/>
          </p:cNvSpPr>
          <p:nvPr>
            <p:ph type="dt" idx="1"/>
          </p:nvPr>
        </p:nvSpPr>
        <p:spPr>
          <a:xfrm>
            <a:off x="3814763" y="0"/>
            <a:ext cx="2919412" cy="49053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112D31D-4454-4D43-BC5C-8C4C086F27A4}" type="datetimeFigureOut">
              <a:rPr lang="ru-RU"/>
              <a:pPr>
                <a:defRPr/>
              </a:pPr>
              <a:t>24.08.2014</a:t>
            </a:fld>
            <a:endParaRPr lang="ru-RU"/>
          </a:p>
        </p:txBody>
      </p:sp>
      <p:sp>
        <p:nvSpPr>
          <p:cNvPr id="4" name="Slide Image Placeholder 3"/>
          <p:cNvSpPr>
            <a:spLocks noGrp="1" noRot="1" noChangeAspect="1"/>
          </p:cNvSpPr>
          <p:nvPr>
            <p:ph type="sldImg" idx="2"/>
          </p:nvPr>
        </p:nvSpPr>
        <p:spPr>
          <a:xfrm>
            <a:off x="919163" y="735013"/>
            <a:ext cx="4897437" cy="3675062"/>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p:cNvSpPr>
            <a:spLocks noGrp="1"/>
          </p:cNvSpPr>
          <p:nvPr>
            <p:ph type="body" sz="quarter" idx="3"/>
          </p:nvPr>
        </p:nvSpPr>
        <p:spPr>
          <a:xfrm>
            <a:off x="673100" y="4654550"/>
            <a:ext cx="5389563" cy="44100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ru-RU" noProof="0"/>
          </a:p>
        </p:txBody>
      </p:sp>
      <p:sp>
        <p:nvSpPr>
          <p:cNvPr id="6" name="Footer Placeholder 5"/>
          <p:cNvSpPr>
            <a:spLocks noGrp="1"/>
          </p:cNvSpPr>
          <p:nvPr>
            <p:ph type="ftr" sz="quarter" idx="4"/>
          </p:nvPr>
        </p:nvSpPr>
        <p:spPr>
          <a:xfrm>
            <a:off x="0" y="9307513"/>
            <a:ext cx="2919413" cy="4905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Slide Number Placeholder 6"/>
          <p:cNvSpPr>
            <a:spLocks noGrp="1"/>
          </p:cNvSpPr>
          <p:nvPr>
            <p:ph type="sldNum" sz="quarter" idx="5"/>
          </p:nvPr>
        </p:nvSpPr>
        <p:spPr>
          <a:xfrm>
            <a:off x="3814763" y="9307513"/>
            <a:ext cx="2919412" cy="49053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24A0E26-9551-4C7D-8B4C-131340FE7AE2}" type="slidenum">
              <a:rPr lang="ru-RU"/>
              <a:pPr>
                <a:defRPr/>
              </a:pPr>
              <a:t>‹#›</a:t>
            </a:fld>
            <a:endParaRPr lang="ru-RU"/>
          </a:p>
        </p:txBody>
      </p:sp>
    </p:spTree>
    <p:extLst>
      <p:ext uri="{BB962C8B-B14F-4D97-AF65-F5344CB8AC3E}">
        <p14:creationId xmlns:p14="http://schemas.microsoft.com/office/powerpoint/2010/main" val="31092982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раз слайда 1"/>
          <p:cNvSpPr>
            <a:spLocks noGrp="1" noRot="1" noChangeAspect="1"/>
          </p:cNvSpPr>
          <p:nvPr>
            <p:ph type="sldImg"/>
          </p:nvPr>
        </p:nvSpPr>
        <p:spPr bwMode="auto">
          <a:noFill/>
          <a:ln>
            <a:solidFill>
              <a:srgbClr val="000000"/>
            </a:solidFill>
            <a:miter lim="800000"/>
            <a:headEnd/>
            <a:tailEnd/>
          </a:ln>
        </p:spPr>
      </p:sp>
      <p:sp>
        <p:nvSpPr>
          <p:cNvPr id="3072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072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1A4E96-4938-4C4A-9630-AA187FF88121}" type="slidenum">
              <a:rPr lang="ru-RU">
                <a:cs typeface="Arial" charset="0"/>
              </a:rPr>
              <a:pPr fontAlgn="base">
                <a:spcBef>
                  <a:spcPct val="0"/>
                </a:spcBef>
                <a:spcAft>
                  <a:spcPct val="0"/>
                </a:spcAft>
              </a:pPr>
              <a:t>1</a:t>
            </a:fld>
            <a:endParaRPr lang="ru-RU">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Образ слайда 1"/>
          <p:cNvSpPr>
            <a:spLocks noGrp="1" noRot="1" noChangeAspect="1"/>
          </p:cNvSpPr>
          <p:nvPr>
            <p:ph type="sldImg"/>
          </p:nvPr>
        </p:nvSpPr>
        <p:spPr bwMode="auto">
          <a:noFill/>
          <a:ln>
            <a:solidFill>
              <a:srgbClr val="000000"/>
            </a:solidFill>
            <a:miter lim="800000"/>
            <a:headEnd/>
            <a:tailEnd/>
          </a:ln>
        </p:spPr>
      </p:sp>
      <p:sp>
        <p:nvSpPr>
          <p:cNvPr id="4505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o-RO" dirty="0" smtClean="0"/>
          </a:p>
        </p:txBody>
      </p:sp>
      <p:sp>
        <p:nvSpPr>
          <p:cNvPr id="4505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43332C-E054-4C22-A695-CF7C804EA1A7}" type="slidenum">
              <a:rPr lang="ru-RU">
                <a:cs typeface="Arial" charset="0"/>
              </a:rPr>
              <a:pPr fontAlgn="base">
                <a:spcBef>
                  <a:spcPct val="0"/>
                </a:spcBef>
                <a:spcAft>
                  <a:spcPct val="0"/>
                </a:spcAft>
              </a:pPr>
              <a:t>13</a:t>
            </a:fld>
            <a:endParaRPr lang="ru-RU">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14</a:t>
            </a:fld>
            <a:endParaRPr lang="ru-RU">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24A0E26-9551-4C7D-8B4C-131340FE7AE2}" type="slidenum">
              <a:rPr lang="ru-RU" smtClean="0"/>
              <a:pPr>
                <a:defRPr/>
              </a:pPr>
              <a:t>15</a:t>
            </a:fld>
            <a:endParaRPr lang="ru-RU"/>
          </a:p>
        </p:txBody>
      </p:sp>
    </p:spTree>
    <p:extLst>
      <p:ext uri="{BB962C8B-B14F-4D97-AF65-F5344CB8AC3E}">
        <p14:creationId xmlns:p14="http://schemas.microsoft.com/office/powerpoint/2010/main" val="1180216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16</a:t>
            </a:fld>
            <a:endParaRPr lang="ru-RU">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24A0E26-9551-4C7D-8B4C-131340FE7AE2}" type="slidenum">
              <a:rPr lang="ru-RU" smtClean="0"/>
              <a:pPr>
                <a:defRPr/>
              </a:pPr>
              <a:t>17</a:t>
            </a:fld>
            <a:endParaRPr lang="ru-RU"/>
          </a:p>
        </p:txBody>
      </p:sp>
    </p:spTree>
    <p:extLst>
      <p:ext uri="{BB962C8B-B14F-4D97-AF65-F5344CB8AC3E}">
        <p14:creationId xmlns:p14="http://schemas.microsoft.com/office/powerpoint/2010/main" val="3207742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18</a:t>
            </a:fld>
            <a:endParaRPr lang="ru-RU">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20</a:t>
            </a:fld>
            <a:endParaRPr lang="ru-RU">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21</a:t>
            </a:fld>
            <a:endParaRPr lang="ru-RU">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22</a:t>
            </a:fld>
            <a:endParaRPr lang="ru-RU">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24</a:t>
            </a:fld>
            <a:endParaRPr lang="ru-RU">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2</a:t>
            </a:fld>
            <a:endParaRPr lang="ru-RU">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26</a:t>
            </a:fld>
            <a:endParaRPr lang="ru-RU">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24A0E26-9551-4C7D-8B4C-131340FE7AE2}" type="slidenum">
              <a:rPr lang="ru-RU" smtClean="0"/>
              <a:pPr>
                <a:defRPr/>
              </a:pPr>
              <a:t>27</a:t>
            </a:fld>
            <a:endParaRPr lang="ru-RU"/>
          </a:p>
        </p:txBody>
      </p:sp>
    </p:spTree>
    <p:extLst>
      <p:ext uri="{BB962C8B-B14F-4D97-AF65-F5344CB8AC3E}">
        <p14:creationId xmlns:p14="http://schemas.microsoft.com/office/powerpoint/2010/main" val="30227205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28</a:t>
            </a:fld>
            <a:endParaRPr lang="ru-RU">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30</a:t>
            </a:fld>
            <a:endParaRPr lang="ru-RU">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32</a:t>
            </a:fld>
            <a:endParaRPr lang="ru-RU">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33</a:t>
            </a:fld>
            <a:endParaRPr lang="ru-RU">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35</a:t>
            </a:fld>
            <a:endParaRPr lang="ru-RU">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37</a:t>
            </a:fld>
            <a:endParaRPr lang="ru-RU">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24A0E26-9551-4C7D-8B4C-131340FE7AE2}" type="slidenum">
              <a:rPr lang="ru-RU" smtClean="0"/>
              <a:pPr>
                <a:defRPr/>
              </a:pPr>
              <a:t>39</a:t>
            </a:fld>
            <a:endParaRPr lang="ru-RU"/>
          </a:p>
        </p:txBody>
      </p:sp>
    </p:spTree>
    <p:extLst>
      <p:ext uri="{BB962C8B-B14F-4D97-AF65-F5344CB8AC3E}">
        <p14:creationId xmlns:p14="http://schemas.microsoft.com/office/powerpoint/2010/main" val="16787762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24A0E26-9551-4C7D-8B4C-131340FE7AE2}" type="slidenum">
              <a:rPr lang="ru-RU" smtClean="0"/>
              <a:pPr>
                <a:defRPr/>
              </a:pPr>
              <a:t>43</a:t>
            </a:fld>
            <a:endParaRPr lang="ru-RU"/>
          </a:p>
        </p:txBody>
      </p:sp>
    </p:spTree>
    <p:extLst>
      <p:ext uri="{BB962C8B-B14F-4D97-AF65-F5344CB8AC3E}">
        <p14:creationId xmlns:p14="http://schemas.microsoft.com/office/powerpoint/2010/main" val="2899942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3</a:t>
            </a:fld>
            <a:endParaRPr lang="ru-RU">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92500" lnSpcReduction="10000"/>
          </a:bodyPr>
          <a:lstStyle/>
          <a:p>
            <a:pPr fontAlgn="auto">
              <a:spcBef>
                <a:spcPts val="0"/>
              </a:spcBef>
              <a:spcAft>
                <a:spcPts val="0"/>
              </a:spcAft>
              <a:defRPr/>
            </a:pPr>
            <a:endParaRPr lang="ru-RU" dirty="0"/>
          </a:p>
        </p:txBody>
      </p:sp>
      <p:sp>
        <p:nvSpPr>
          <p:cNvPr id="5529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AD4965-EA62-44A9-9B8F-B2EFB9011AD2}" type="slidenum">
              <a:rPr lang="ru-RU">
                <a:cs typeface="Arial" charset="0"/>
              </a:rPr>
              <a:pPr fontAlgn="base">
                <a:spcBef>
                  <a:spcPct val="0"/>
                </a:spcBef>
                <a:spcAft>
                  <a:spcPct val="0"/>
                </a:spcAft>
              </a:pPr>
              <a:t>44</a:t>
            </a:fld>
            <a:endParaRPr lang="ru-RU">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92500" lnSpcReduction="10000"/>
          </a:bodyPr>
          <a:lstStyle/>
          <a:p>
            <a:pPr fontAlgn="auto">
              <a:spcBef>
                <a:spcPts val="0"/>
              </a:spcBef>
              <a:spcAft>
                <a:spcPts val="0"/>
              </a:spcAft>
              <a:defRPr/>
            </a:pPr>
            <a:endParaRPr lang="ru-RU" dirty="0"/>
          </a:p>
        </p:txBody>
      </p:sp>
      <p:sp>
        <p:nvSpPr>
          <p:cNvPr id="5529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AD4965-EA62-44A9-9B8F-B2EFB9011AD2}" type="slidenum">
              <a:rPr lang="ru-RU">
                <a:cs typeface="Arial" charset="0"/>
              </a:rPr>
              <a:pPr fontAlgn="base">
                <a:spcBef>
                  <a:spcPct val="0"/>
                </a:spcBef>
                <a:spcAft>
                  <a:spcPct val="0"/>
                </a:spcAft>
              </a:pPr>
              <a:t>45</a:t>
            </a:fld>
            <a:endParaRPr lang="ru-RU">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92500" lnSpcReduction="10000"/>
          </a:bodyPr>
          <a:lstStyle/>
          <a:p>
            <a:pPr fontAlgn="auto">
              <a:spcBef>
                <a:spcPts val="0"/>
              </a:spcBef>
              <a:spcAft>
                <a:spcPts val="0"/>
              </a:spcAft>
              <a:defRPr/>
            </a:pPr>
            <a:endParaRPr lang="ru-RU" dirty="0"/>
          </a:p>
        </p:txBody>
      </p:sp>
      <p:sp>
        <p:nvSpPr>
          <p:cNvPr id="5529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AD4965-EA62-44A9-9B8F-B2EFB9011AD2}" type="slidenum">
              <a:rPr lang="ru-RU">
                <a:cs typeface="Arial" charset="0"/>
              </a:rPr>
              <a:pPr fontAlgn="base">
                <a:spcBef>
                  <a:spcPct val="0"/>
                </a:spcBef>
                <a:spcAft>
                  <a:spcPct val="0"/>
                </a:spcAft>
              </a:pPr>
              <a:t>46</a:t>
            </a:fld>
            <a:endParaRPr lang="ru-RU">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4</a:t>
            </a:fld>
            <a:endParaRPr lang="ru-RU">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fontAlgn="auto">
              <a:spcBef>
                <a:spcPts val="0"/>
              </a:spcBef>
              <a:spcAft>
                <a:spcPts val="0"/>
              </a:spcAft>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5</a:t>
            </a:fld>
            <a:endParaRPr lang="ru-RU">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MO" sz="1400" dirty="0" smtClean="0"/>
              <a:t/>
            </a:r>
            <a:br>
              <a:rPr lang="ro-MO" sz="1400" dirty="0" smtClean="0"/>
            </a:br>
            <a:endParaRPr lang="en-GB" dirty="0"/>
          </a:p>
        </p:txBody>
      </p:sp>
      <p:sp>
        <p:nvSpPr>
          <p:cNvPr id="4" name="Slide Number Placeholder 3"/>
          <p:cNvSpPr>
            <a:spLocks noGrp="1"/>
          </p:cNvSpPr>
          <p:nvPr>
            <p:ph type="sldNum" sz="quarter" idx="10"/>
          </p:nvPr>
        </p:nvSpPr>
        <p:spPr/>
        <p:txBody>
          <a:bodyPr/>
          <a:lstStyle/>
          <a:p>
            <a:pPr>
              <a:defRPr/>
            </a:pPr>
            <a:fld id="{524A0E26-9551-4C7D-8B4C-131340FE7AE2}" type="slidenum">
              <a:rPr lang="ru-RU" smtClean="0"/>
              <a:pPr>
                <a:defRPr/>
              </a:pPr>
              <a:t>9</a:t>
            </a:fld>
            <a:endParaRPr lang="ru-RU"/>
          </a:p>
        </p:txBody>
      </p:sp>
    </p:spTree>
    <p:extLst>
      <p:ext uri="{BB962C8B-B14F-4D97-AF65-F5344CB8AC3E}">
        <p14:creationId xmlns:p14="http://schemas.microsoft.com/office/powerpoint/2010/main" val="2395732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Образ слайда 1"/>
          <p:cNvSpPr>
            <a:spLocks noGrp="1" noRot="1" noChangeAspect="1"/>
          </p:cNvSpPr>
          <p:nvPr>
            <p:ph type="sldImg"/>
          </p:nvPr>
        </p:nvSpPr>
        <p:spPr bwMode="auto">
          <a:noFill/>
          <a:ln>
            <a:solidFill>
              <a:srgbClr val="000000"/>
            </a:solidFill>
            <a:miter lim="800000"/>
            <a:headEnd/>
            <a:tailEnd/>
          </a:ln>
        </p:spPr>
      </p:sp>
      <p:sp>
        <p:nvSpPr>
          <p:cNvPr id="4505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o-RO" dirty="0" smtClean="0"/>
          </a:p>
        </p:txBody>
      </p:sp>
      <p:sp>
        <p:nvSpPr>
          <p:cNvPr id="4505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43332C-E054-4C22-A695-CF7C804EA1A7}" type="slidenum">
              <a:rPr lang="ru-RU">
                <a:cs typeface="Arial" charset="0"/>
              </a:rPr>
              <a:pPr fontAlgn="base">
                <a:spcBef>
                  <a:spcPct val="0"/>
                </a:spcBef>
                <a:spcAft>
                  <a:spcPct val="0"/>
                </a:spcAft>
              </a:pPr>
              <a:t>10</a:t>
            </a:fld>
            <a:endParaRPr lang="ru-RU">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85000" lnSpcReduction="20000"/>
          </a:bodyPr>
          <a:lstStyle/>
          <a:p>
            <a:pPr marL="228600" indent="-228600" fontAlgn="auto">
              <a:spcBef>
                <a:spcPts val="0"/>
              </a:spcBef>
              <a:spcAft>
                <a:spcPts val="0"/>
              </a:spcAft>
              <a:buAutoNum type="arabicPeriod"/>
              <a:defRPr/>
            </a:pPr>
            <a:endParaRPr lang="ro-RO" sz="1200" b="1" dirty="0" smtClean="0"/>
          </a:p>
          <a:p>
            <a:pPr marL="0" indent="0" fontAlgn="auto">
              <a:spcBef>
                <a:spcPts val="0"/>
              </a:spcBef>
              <a:spcAft>
                <a:spcPts val="0"/>
              </a:spcAft>
              <a:buNone/>
              <a:defRPr/>
            </a:pPr>
            <a:endParaRPr lang="ro-RO" sz="1200" b="1" dirty="0" smtClean="0"/>
          </a:p>
          <a:p>
            <a:pPr marL="0" indent="0" fontAlgn="auto">
              <a:spcBef>
                <a:spcPts val="0"/>
              </a:spcBef>
              <a:spcAft>
                <a:spcPts val="0"/>
              </a:spcAft>
              <a:buNone/>
              <a:defRPr/>
            </a:pPr>
            <a:endParaRPr lang="ro-RO" dirty="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768EFA-EEB0-47C1-8567-7D8DFBF88074}" type="slidenum">
              <a:rPr lang="ru-RU">
                <a:cs typeface="Arial" charset="0"/>
              </a:rPr>
              <a:pPr fontAlgn="base">
                <a:spcBef>
                  <a:spcPct val="0"/>
                </a:spcBef>
                <a:spcAft>
                  <a:spcPct val="0"/>
                </a:spcAft>
              </a:pPr>
              <a:t>11</a:t>
            </a:fld>
            <a:endParaRPr lang="ru-RU">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Образ слайда 1"/>
          <p:cNvSpPr>
            <a:spLocks noGrp="1" noRot="1" noChangeAspect="1"/>
          </p:cNvSpPr>
          <p:nvPr>
            <p:ph type="sldImg"/>
          </p:nvPr>
        </p:nvSpPr>
        <p:spPr bwMode="auto">
          <a:noFill/>
          <a:ln>
            <a:solidFill>
              <a:srgbClr val="000000"/>
            </a:solidFill>
            <a:miter lim="800000"/>
            <a:headEnd/>
            <a:tailEnd/>
          </a:ln>
        </p:spPr>
      </p:sp>
      <p:sp>
        <p:nvSpPr>
          <p:cNvPr id="4505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o-RO" dirty="0" smtClean="0"/>
          </a:p>
        </p:txBody>
      </p:sp>
      <p:sp>
        <p:nvSpPr>
          <p:cNvPr id="4505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43332C-E054-4C22-A695-CF7C804EA1A7}" type="slidenum">
              <a:rPr lang="ru-RU">
                <a:cs typeface="Arial" charset="0"/>
              </a:rPr>
              <a:pPr fontAlgn="base">
                <a:spcBef>
                  <a:spcPct val="0"/>
                </a:spcBef>
                <a:spcAft>
                  <a:spcPct val="0"/>
                </a:spcAft>
              </a:pPr>
              <a:t>12</a:t>
            </a:fld>
            <a:endParaRPr lang="ru-R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auto">
                <a:spcBef>
                  <a:spcPts val="0"/>
                </a:spcBef>
                <a:spcAft>
                  <a:spcPts val="0"/>
                </a:spcAft>
                <a:defRPr/>
              </a:pPr>
              <a:endParaRPr lang="ro-RO" sz="2400">
                <a:latin typeface="Times New Roman" pitchFamily="18" charset="0"/>
                <a:cs typeface="+mn-cs"/>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grpSp>
      </p:grpSp>
      <p:sp>
        <p:nvSpPr>
          <p:cNvPr id="2459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Click to edit Master title style</a:t>
            </a:r>
          </a:p>
        </p:txBody>
      </p:sp>
      <p:sp>
        <p:nvSpPr>
          <p:cNvPr id="2459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fld id="{A048C1DB-D17E-4940-B434-5531A4C0A098}" type="datetimeFigureOut">
              <a:rPr lang="ru-RU"/>
              <a:pPr>
                <a:defRPr/>
              </a:pPr>
              <a:t>24.08.2014</a:t>
            </a:fld>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smtClean="0"/>
            </a:lvl1pPr>
          </a:lstStyle>
          <a:p>
            <a:pPr>
              <a:defRPr/>
            </a:pPr>
            <a:fld id="{4F3801E2-013B-40D0-A480-0F8226004F37}" type="slidenum">
              <a:rPr lang="ru-RU"/>
              <a:pPr>
                <a:defRPr/>
              </a:pPr>
              <a:t>‹#›</a:t>
            </a:fld>
            <a:endParaRPr lang="ru-RU"/>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77256570-44E6-4305-B55F-459F564F2A25}"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E8BC0B30-883B-4F0C-B303-0B940136471B}" type="datetimeFigureOut">
              <a:rPr lang="ru-RU"/>
              <a:pPr>
                <a:defRPr/>
              </a:pPr>
              <a:t>24.08.2014</a:t>
            </a:fld>
            <a:endParaRPr lang="ru-R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BE47D806-FC52-4923-8002-A11A140FE79F}"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47C13126-8AD0-4883-9337-4BB5A0352332}" type="datetimeFigureOut">
              <a:rPr lang="ru-RU"/>
              <a:pPr>
                <a:defRPr/>
              </a:pPr>
              <a:t>24.08.2014</a:t>
            </a:fld>
            <a:endParaRPr lang="ru-RU"/>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ro-RO"/>
          </a:p>
        </p:txBody>
      </p:sp>
      <p:sp>
        <p:nvSpPr>
          <p:cNvPr id="3" name="Content Placeholder 2"/>
          <p:cNvSpPr>
            <a:spLocks noGrp="1"/>
          </p:cNvSpPr>
          <p:nvPr>
            <p:ph sz="quarter" idx="1"/>
          </p:nvPr>
        </p:nvSpPr>
        <p:spPr>
          <a:xfrm>
            <a:off x="457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half" idx="3"/>
          </p:nvPr>
        </p:nvSpPr>
        <p:spPr>
          <a:xfrm>
            <a:off x="457200" y="40005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Rectangle 2"/>
          <p:cNvSpPr>
            <a:spLocks noGrp="1" noChangeArrowheads="1"/>
          </p:cNvSpPr>
          <p:nvPr>
            <p:ph type="ftr" sz="quarter" idx="10"/>
          </p:nvPr>
        </p:nvSpPr>
        <p:spPr>
          <a:ln/>
        </p:spPr>
        <p:txBody>
          <a:bodyPr/>
          <a:lstStyle>
            <a:lvl1pPr>
              <a:defRPr/>
            </a:lvl1pPr>
          </a:lstStyle>
          <a:p>
            <a:pPr>
              <a:defRPr/>
            </a:pPr>
            <a:endParaRPr lang="ru-RU"/>
          </a:p>
        </p:txBody>
      </p:sp>
      <p:sp>
        <p:nvSpPr>
          <p:cNvPr id="7" name="Rectangle 3"/>
          <p:cNvSpPr>
            <a:spLocks noGrp="1" noChangeArrowheads="1"/>
          </p:cNvSpPr>
          <p:nvPr>
            <p:ph type="sldNum" sz="quarter" idx="11"/>
          </p:nvPr>
        </p:nvSpPr>
        <p:spPr>
          <a:ln/>
        </p:spPr>
        <p:txBody>
          <a:bodyPr/>
          <a:lstStyle>
            <a:lvl1pPr>
              <a:defRPr/>
            </a:lvl1pPr>
          </a:lstStyle>
          <a:p>
            <a:pPr>
              <a:defRPr/>
            </a:pPr>
            <a:fld id="{688B74A5-2496-4136-BF32-9034DC01E051}" type="slidenum">
              <a:rPr lang="ru-RU"/>
              <a:pPr>
                <a:defRPr/>
              </a:pPr>
              <a:t>‹#›</a:t>
            </a:fld>
            <a:endParaRPr lang="ru-RU"/>
          </a:p>
        </p:txBody>
      </p:sp>
      <p:sp>
        <p:nvSpPr>
          <p:cNvPr id="8" name="Rectangle 16"/>
          <p:cNvSpPr>
            <a:spLocks noGrp="1" noChangeArrowheads="1"/>
          </p:cNvSpPr>
          <p:nvPr>
            <p:ph type="dt" sz="half" idx="12"/>
          </p:nvPr>
        </p:nvSpPr>
        <p:spPr>
          <a:ln/>
        </p:spPr>
        <p:txBody>
          <a:bodyPr/>
          <a:lstStyle>
            <a:lvl1pPr>
              <a:defRPr/>
            </a:lvl1pPr>
          </a:lstStyle>
          <a:p>
            <a:pPr>
              <a:defRPr/>
            </a:pPr>
            <a:fld id="{1606A57B-50C4-45E4-88D3-30261584400B}" type="datetimeFigureOut">
              <a:rPr lang="ru-RU"/>
              <a:pPr>
                <a:defRPr/>
              </a:pPr>
              <a:t>24.08.2014</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auto">
                <a:spcBef>
                  <a:spcPts val="0"/>
                </a:spcBef>
                <a:spcAft>
                  <a:spcPts val="0"/>
                </a:spcAft>
                <a:defRPr/>
              </a:pPr>
              <a:endParaRPr lang="ro-RO" sz="2400">
                <a:latin typeface="Times New Roman" pitchFamily="18" charset="0"/>
                <a:cs typeface="+mn-cs"/>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grpSp>
      </p:grpSp>
      <p:sp>
        <p:nvSpPr>
          <p:cNvPr id="2459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Click to edit Master title style</a:t>
            </a:r>
          </a:p>
        </p:txBody>
      </p:sp>
      <p:sp>
        <p:nvSpPr>
          <p:cNvPr id="2459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fld id="{7E9B408B-996B-42D1-82ED-226E1181C080}" type="datetimeFigureOut">
              <a:rPr lang="ru-RU"/>
              <a:pPr>
                <a:defRPr/>
              </a:pPr>
              <a:t>24.08.2014</a:t>
            </a:fld>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smtClean="0"/>
            </a:lvl1pPr>
          </a:lstStyle>
          <a:p>
            <a:pPr>
              <a:defRPr/>
            </a:pPr>
            <a:fld id="{63B69B68-E6DF-47D0-A087-6D4AEB35E6C4}"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24896EE0-C1FC-4432-B033-A6D9D7E85204}"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3609282A-D9F2-42CA-977E-5B79C5F2DB18}" type="datetimeFigureOut">
              <a:rPr lang="ru-RU"/>
              <a:pPr>
                <a:defRPr/>
              </a:pPr>
              <a:t>24.08.2014</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D9070868-76E0-4998-8920-4E23F2D0A8F1}"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F1C36FFD-51BA-47DF-B100-C652BE1C7E87}" type="datetimeFigureOut">
              <a:rPr lang="ru-RU"/>
              <a:pPr>
                <a:defRPr/>
              </a:pPr>
              <a:t>24.08.2014</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A7CE32B8-9645-46BF-B815-5C45F1DD51E6}"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8E6F1AC5-0906-4E70-A876-845CB41D7FD2}" type="datetimeFigureOut">
              <a:rPr lang="ru-RU"/>
              <a:pPr>
                <a:defRPr/>
              </a:pPr>
              <a:t>24.08.2014</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00E5153F-4FFE-4C9D-AD87-3E2AAFE8BC71}"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fld id="{327B6AC2-4166-4A96-8C4B-A10A30D8036B}" type="datetimeFigureOut">
              <a:rPr lang="ru-RU"/>
              <a:pPr>
                <a:defRPr/>
              </a:pPr>
              <a:t>24.08.2014</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4A9AE29B-6235-47B4-A128-84B5166B4FFE}"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fld id="{9C8960FC-D46B-40F3-BDCE-6180C9E39B0A}" type="datetimeFigureOut">
              <a:rPr lang="ru-RU"/>
              <a:pPr>
                <a:defRPr/>
              </a:pPr>
              <a:t>24.08.2014</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9DC74502-76A7-4A5D-BB9E-31512678C791}"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fld id="{E2723C77-A4B9-4908-84B3-246168E823F6}" type="datetimeFigureOut">
              <a:rPr lang="ru-RU"/>
              <a:pPr>
                <a:defRPr/>
              </a:pPr>
              <a:t>24.08.2014</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9640CB77-ADD5-4FE1-9A44-697EAB5BE7A6}"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E6352B26-F0C1-4CA0-8620-606A570F8D17}" type="datetimeFigureOut">
              <a:rPr lang="ru-RU"/>
              <a:pPr>
                <a:defRPr/>
              </a:pPr>
              <a:t>24.08.2014</a:t>
            </a:fld>
            <a:endParaRPr lang="ru-RU"/>
          </a:p>
        </p:txBody>
      </p:sp>
    </p:spTree>
  </p:cSld>
  <p:clrMapOvr>
    <a:masterClrMapping/>
  </p:clrMapOvr>
  <p:transition>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7B16E01B-618F-4243-99AE-BE640E808BF8}"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D9593355-9043-441D-898B-2509639B7B83}" type="datetimeFigureOut">
              <a:rPr lang="ru-RU"/>
              <a:pPr>
                <a:defRPr/>
              </a:pPr>
              <a:t>24.08.2014</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EFB61949-D0BA-4BB4-8B76-47742D0C1A27}"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16C30DC8-2136-49B6-90F1-A5EDBB956E59}" type="datetimeFigureOut">
              <a:rPr lang="ru-RU"/>
              <a:pPr>
                <a:defRPr/>
              </a:pPr>
              <a:t>24.08.2014</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E4EF9ECB-F624-43B9-9FD9-8CC0D6F1E0CB}"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16A3C1BB-4996-47EF-AD60-DFECF868045F}" type="datetimeFigureOut">
              <a:rPr lang="ru-RU"/>
              <a:pPr>
                <a:defRPr/>
              </a:pPr>
              <a:t>24.08.2014</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534D1BFF-C373-455C-BBBA-420A65D7A242}"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DD109BBB-3763-432B-80DC-490437118877}" type="datetimeFigureOut">
              <a:rPr lang="ru-RU"/>
              <a:pPr>
                <a:defRPr/>
              </a:pPr>
              <a:t>24.08.2014</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ro-RO"/>
          </a:p>
        </p:txBody>
      </p:sp>
      <p:sp>
        <p:nvSpPr>
          <p:cNvPr id="3" name="Content Placeholder 2"/>
          <p:cNvSpPr>
            <a:spLocks noGrp="1"/>
          </p:cNvSpPr>
          <p:nvPr>
            <p:ph sz="quarter" idx="1"/>
          </p:nvPr>
        </p:nvSpPr>
        <p:spPr>
          <a:xfrm>
            <a:off x="457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half" idx="3"/>
          </p:nvPr>
        </p:nvSpPr>
        <p:spPr>
          <a:xfrm>
            <a:off x="457200" y="40005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Rectangle 2"/>
          <p:cNvSpPr>
            <a:spLocks noGrp="1" noChangeArrowheads="1"/>
          </p:cNvSpPr>
          <p:nvPr>
            <p:ph type="ftr" sz="quarter" idx="10"/>
          </p:nvPr>
        </p:nvSpPr>
        <p:spPr/>
        <p:txBody>
          <a:bodyPr/>
          <a:lstStyle>
            <a:lvl1pPr>
              <a:defRPr/>
            </a:lvl1pPr>
          </a:lstStyle>
          <a:p>
            <a:pPr>
              <a:defRPr/>
            </a:pPr>
            <a:endParaRPr lang="ru-RU"/>
          </a:p>
        </p:txBody>
      </p:sp>
      <p:sp>
        <p:nvSpPr>
          <p:cNvPr id="7" name="Rectangle 3"/>
          <p:cNvSpPr>
            <a:spLocks noGrp="1" noChangeArrowheads="1"/>
          </p:cNvSpPr>
          <p:nvPr>
            <p:ph type="sldNum" sz="quarter" idx="11"/>
          </p:nvPr>
        </p:nvSpPr>
        <p:spPr/>
        <p:txBody>
          <a:bodyPr/>
          <a:lstStyle>
            <a:lvl1pPr>
              <a:defRPr smtClean="0"/>
            </a:lvl1pPr>
          </a:lstStyle>
          <a:p>
            <a:pPr>
              <a:defRPr/>
            </a:pPr>
            <a:fld id="{E606C0E1-180D-4B08-B8C2-F40BA2FD0CFC}" type="slidenum">
              <a:rPr lang="ru-RU"/>
              <a:pPr>
                <a:defRPr/>
              </a:pPr>
              <a:t>‹#›</a:t>
            </a:fld>
            <a:endParaRPr lang="ru-RU"/>
          </a:p>
        </p:txBody>
      </p:sp>
      <p:sp>
        <p:nvSpPr>
          <p:cNvPr id="8" name="Rectangle 16"/>
          <p:cNvSpPr>
            <a:spLocks noGrp="1" noChangeArrowheads="1"/>
          </p:cNvSpPr>
          <p:nvPr>
            <p:ph type="dt" sz="half" idx="12"/>
          </p:nvPr>
        </p:nvSpPr>
        <p:spPr/>
        <p:txBody>
          <a:bodyPr/>
          <a:lstStyle>
            <a:lvl1pPr>
              <a:defRPr/>
            </a:lvl1pPr>
          </a:lstStyle>
          <a:p>
            <a:pPr>
              <a:defRPr/>
            </a:pPr>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5E67DF6A-D4E9-483D-A532-B5FE6B81FBE9}"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581E146E-0196-40D5-8519-781731E93D3B}" type="datetimeFigureOut">
              <a:rPr lang="ru-RU"/>
              <a:pPr>
                <a:defRPr/>
              </a:pPr>
              <a:t>24.08.2014</a:t>
            </a:fld>
            <a:endParaRPr lang="ru-RU"/>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8DA0B2D8-3F18-4AF0-AA0B-1DB64B1EC143}"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63CF6AD1-F19F-465E-8563-11AAFB4A8002}" type="datetimeFigureOut">
              <a:rPr lang="ru-RU"/>
              <a:pPr>
                <a:defRPr/>
              </a:pPr>
              <a:t>24.08.2014</a:t>
            </a:fld>
            <a:endParaRPr lang="ru-RU"/>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E1B0472D-C009-4456-9F4F-68E70F3A5A8B}"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fld id="{BC997735-82A5-472C-AE25-4FE3797402FC}" type="datetimeFigureOut">
              <a:rPr lang="ru-RU"/>
              <a:pPr>
                <a:defRPr/>
              </a:pPr>
              <a:t>24.08.2014</a:t>
            </a:fld>
            <a:endParaRPr lang="ru-RU"/>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BE6505C0-0703-478C-B00F-DB0B5D0C3786}"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fld id="{A3F15F03-81E7-4428-80E7-EC2550DD2A18}" type="datetimeFigureOut">
              <a:rPr lang="ru-RU"/>
              <a:pPr>
                <a:defRPr/>
              </a:pPr>
              <a:t>24.08.2014</a:t>
            </a:fld>
            <a:endParaRPr lang="ru-RU"/>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F76FD8E0-5EF2-4F97-9AB6-0A45CD2A4969}"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fld id="{F789CDC1-135A-4706-A484-F9F20DEE629E}" type="datetimeFigureOut">
              <a:rPr lang="ru-RU"/>
              <a:pPr>
                <a:defRPr/>
              </a:pPr>
              <a:t>24.08.2014</a:t>
            </a:fld>
            <a:endParaRPr lang="ru-RU"/>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1CEF2176-A982-495E-8422-270145C91221}"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4FC4140F-17A1-4E50-8B0C-B3E7BEB6261C}" type="datetimeFigureOut">
              <a:rPr lang="ru-RU"/>
              <a:pPr>
                <a:defRPr/>
              </a:pPr>
              <a:t>24.08.2014</a:t>
            </a:fld>
            <a:endParaRPr lang="ru-RU"/>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EB6F63CE-4A84-43E1-8F78-1BF1842FDBFC}"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8739CD74-C8D1-406F-AD89-9D0F05C99A7B}" type="datetimeFigureOut">
              <a:rPr lang="ru-RU"/>
              <a:pPr>
                <a:defRPr/>
              </a:pPr>
              <a:t>24.08.2014</a:t>
            </a:fld>
            <a:endParaRPr lang="ru-RU"/>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a:latin typeface="+mn-lt"/>
                <a:cs typeface="+mn-cs"/>
              </a:defRPr>
            </a:lvl1pPr>
          </a:lstStyle>
          <a:p>
            <a:pPr>
              <a:defRPr/>
            </a:pPr>
            <a:endParaRPr lang="ru-RU"/>
          </a:p>
        </p:txBody>
      </p:sp>
      <p:sp>
        <p:nvSpPr>
          <p:cNvPr id="2355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200" smtClean="0">
                <a:latin typeface="Arial Black" pitchFamily="34" charset="0"/>
                <a:cs typeface="+mn-cs"/>
              </a:defRPr>
            </a:lvl1pPr>
          </a:lstStyle>
          <a:p>
            <a:pPr>
              <a:defRPr/>
            </a:pPr>
            <a:fld id="{284173CF-4BBC-455D-B5B2-8168415894DB}" type="slidenum">
              <a:rPr lang="ru-RU"/>
              <a:pPr>
                <a:defRPr/>
              </a:pPr>
              <a:t>‹#›</a:t>
            </a:fld>
            <a:endParaRPr lang="ru-RU"/>
          </a:p>
        </p:txBody>
      </p:sp>
      <p:grpSp>
        <p:nvGrpSpPr>
          <p:cNvPr id="1028" name="Group 4"/>
          <p:cNvGrpSpPr>
            <a:grpSpLocks/>
          </p:cNvGrpSpPr>
          <p:nvPr/>
        </p:nvGrpSpPr>
        <p:grpSpPr bwMode="auto">
          <a:xfrm>
            <a:off x="0" y="0"/>
            <a:ext cx="9144000" cy="546100"/>
            <a:chOff x="0" y="0"/>
            <a:chExt cx="5760" cy="344"/>
          </a:xfrm>
        </p:grpSpPr>
        <p:sp>
          <p:nvSpPr>
            <p:cNvPr id="2355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auto">
                <a:spcBef>
                  <a:spcPts val="0"/>
                </a:spcBef>
                <a:spcAft>
                  <a:spcPts val="0"/>
                </a:spcAft>
                <a:defRPr/>
              </a:pPr>
              <a:endParaRPr lang="ro-RO" sz="2400">
                <a:latin typeface="Times New Roman" pitchFamily="18" charset="0"/>
                <a:cs typeface="+mn-cs"/>
              </a:endParaRPr>
            </a:p>
          </p:txBody>
        </p:sp>
        <p:sp>
          <p:nvSpPr>
            <p:cNvPr id="2355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2355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a:solidFill>
                  <a:schemeClr val="hlink"/>
                </a:solidFill>
                <a:latin typeface="+mn-lt"/>
                <a:cs typeface="+mn-cs"/>
              </a:endParaRPr>
            </a:p>
          </p:txBody>
        </p:sp>
        <p:sp>
          <p:nvSpPr>
            <p:cNvPr id="2356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a:solidFill>
                  <a:schemeClr val="hlink"/>
                </a:solidFill>
                <a:latin typeface="+mn-lt"/>
                <a:cs typeface="+mn-cs"/>
              </a:endParaRPr>
            </a:p>
          </p:txBody>
        </p:sp>
        <p:sp>
          <p:nvSpPr>
            <p:cNvPr id="2356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a:solidFill>
                  <a:schemeClr val="accent2"/>
                </a:solidFill>
                <a:latin typeface="+mn-lt"/>
                <a:cs typeface="+mn-cs"/>
              </a:endParaRPr>
            </a:p>
          </p:txBody>
        </p:sp>
        <p:sp>
          <p:nvSpPr>
            <p:cNvPr id="2356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a:solidFill>
                  <a:schemeClr val="hlink"/>
                </a:solidFill>
                <a:latin typeface="+mn-lt"/>
                <a:cs typeface="+mn-cs"/>
              </a:endParaRPr>
            </a:p>
          </p:txBody>
        </p:sp>
        <p:sp>
          <p:nvSpPr>
            <p:cNvPr id="2356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2356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a:solidFill>
                  <a:schemeClr val="accent2"/>
                </a:solidFill>
                <a:latin typeface="+mn-lt"/>
                <a:cs typeface="+mn-cs"/>
              </a:endParaRPr>
            </a:p>
          </p:txBody>
        </p:sp>
        <p:sp>
          <p:nvSpPr>
            <p:cNvPr id="2356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a:solidFill>
                  <a:schemeClr val="accent2"/>
                </a:solidFill>
                <a:latin typeface="+mn-lt"/>
                <a:cs typeface="+mn-cs"/>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2356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fontAlgn="auto">
              <a:spcBef>
                <a:spcPts val="0"/>
              </a:spcBef>
              <a:spcAft>
                <a:spcPts val="0"/>
              </a:spcAft>
              <a:defRPr sz="1200" smtClean="0">
                <a:latin typeface="+mn-lt"/>
                <a:cs typeface="+mn-cs"/>
              </a:defRPr>
            </a:lvl1pPr>
          </a:lstStyle>
          <a:p>
            <a:pPr>
              <a:defRPr/>
            </a:pPr>
            <a:fld id="{66259EDA-F747-4109-906C-9D037ACE512F}" type="datetimeFigureOut">
              <a:rPr lang="ru-RU"/>
              <a:pPr>
                <a:defRPr/>
              </a:pPr>
              <a:t>24.08.2014</a:t>
            </a:fld>
            <a:endParaRPr lang="ru-RU"/>
          </a:p>
        </p:txBody>
      </p:sp>
    </p:spTree>
  </p:cSld>
  <p:clrMap bg1="lt1" tx1="dk1" bg2="lt2" tx2="dk2" accent1="accent1" accent2="accent2" accent3="accent3" accent4="accent4" accent5="accent5" accent6="accent6" hlink="hlink" folHlink="folHlink"/>
  <p:sldLayoutIdLst>
    <p:sldLayoutId id="2147483724" r:id="rId1"/>
    <p:sldLayoutId id="2147483713" r:id="rId2"/>
    <p:sldLayoutId id="2147483712" r:id="rId3"/>
    <p:sldLayoutId id="2147483711" r:id="rId4"/>
    <p:sldLayoutId id="2147483710" r:id="rId5"/>
    <p:sldLayoutId id="2147483709" r:id="rId6"/>
    <p:sldLayoutId id="2147483708" r:id="rId7"/>
    <p:sldLayoutId id="2147483707" r:id="rId8"/>
    <p:sldLayoutId id="2147483706" r:id="rId9"/>
    <p:sldLayoutId id="2147483705" r:id="rId10"/>
    <p:sldLayoutId id="2147483704" r:id="rId11"/>
    <p:sldLayoutId id="2147483703" r:id="rId12"/>
  </p:sldLayoutIdLst>
  <p:transition>
    <p:wipe dir="d"/>
  </p:transition>
  <p:timing>
    <p:tnLst>
      <p:par>
        <p:cTn id="1" dur="indefinite" restart="never" nodeType="tmRoot"/>
      </p:par>
    </p:tnLst>
  </p:timing>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a:latin typeface="+mn-lt"/>
                <a:cs typeface="+mn-cs"/>
              </a:defRPr>
            </a:lvl1pPr>
          </a:lstStyle>
          <a:p>
            <a:pPr>
              <a:defRPr/>
            </a:pPr>
            <a:endParaRPr lang="ru-RU"/>
          </a:p>
        </p:txBody>
      </p:sp>
      <p:sp>
        <p:nvSpPr>
          <p:cNvPr id="2355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200" smtClean="0">
                <a:latin typeface="Arial Black" pitchFamily="34" charset="0"/>
                <a:cs typeface="+mn-cs"/>
              </a:defRPr>
            </a:lvl1pPr>
          </a:lstStyle>
          <a:p>
            <a:pPr>
              <a:defRPr/>
            </a:pPr>
            <a:fld id="{A5543829-A781-4920-A642-6170AD480179}" type="slidenum">
              <a:rPr lang="ru-RU"/>
              <a:pPr>
                <a:defRPr/>
              </a:pPr>
              <a:t>‹#›</a:t>
            </a:fld>
            <a:endParaRPr lang="ru-RU"/>
          </a:p>
        </p:txBody>
      </p:sp>
      <p:grpSp>
        <p:nvGrpSpPr>
          <p:cNvPr id="14340" name="Group 4"/>
          <p:cNvGrpSpPr>
            <a:grpSpLocks/>
          </p:cNvGrpSpPr>
          <p:nvPr/>
        </p:nvGrpSpPr>
        <p:grpSpPr bwMode="auto">
          <a:xfrm>
            <a:off x="0" y="0"/>
            <a:ext cx="9144000" cy="546100"/>
            <a:chOff x="0" y="0"/>
            <a:chExt cx="5760" cy="344"/>
          </a:xfrm>
        </p:grpSpPr>
        <p:sp>
          <p:nvSpPr>
            <p:cNvPr id="2355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auto">
                <a:spcBef>
                  <a:spcPts val="0"/>
                </a:spcBef>
                <a:spcAft>
                  <a:spcPts val="0"/>
                </a:spcAft>
                <a:defRPr/>
              </a:pPr>
              <a:endParaRPr lang="ro-RO" sz="2400">
                <a:latin typeface="Times New Roman" pitchFamily="18" charset="0"/>
                <a:cs typeface="+mn-cs"/>
              </a:endParaRPr>
            </a:p>
          </p:txBody>
        </p:sp>
        <p:sp>
          <p:nvSpPr>
            <p:cNvPr id="2355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2355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a:solidFill>
                  <a:schemeClr val="hlink"/>
                </a:solidFill>
                <a:latin typeface="+mn-lt"/>
                <a:cs typeface="+mn-cs"/>
              </a:endParaRPr>
            </a:p>
          </p:txBody>
        </p:sp>
        <p:sp>
          <p:nvSpPr>
            <p:cNvPr id="2356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a:solidFill>
                  <a:schemeClr val="hlink"/>
                </a:solidFill>
                <a:latin typeface="+mn-lt"/>
                <a:cs typeface="+mn-cs"/>
              </a:endParaRPr>
            </a:p>
          </p:txBody>
        </p:sp>
        <p:sp>
          <p:nvSpPr>
            <p:cNvPr id="2356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a:solidFill>
                  <a:schemeClr val="accent2"/>
                </a:solidFill>
                <a:latin typeface="+mn-lt"/>
                <a:cs typeface="+mn-cs"/>
              </a:endParaRPr>
            </a:p>
          </p:txBody>
        </p:sp>
        <p:sp>
          <p:nvSpPr>
            <p:cNvPr id="2356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fontAlgn="auto">
                <a:spcBef>
                  <a:spcPts val="0"/>
                </a:spcBef>
                <a:spcAft>
                  <a:spcPts val="0"/>
                </a:spcAft>
                <a:defRPr/>
              </a:pPr>
              <a:endParaRPr lang="ro-RO">
                <a:solidFill>
                  <a:schemeClr val="hlink"/>
                </a:solidFill>
                <a:latin typeface="+mn-lt"/>
                <a:cs typeface="+mn-cs"/>
              </a:endParaRPr>
            </a:p>
          </p:txBody>
        </p:sp>
        <p:sp>
          <p:nvSpPr>
            <p:cNvPr id="2356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fontAlgn="auto">
                <a:spcBef>
                  <a:spcPts val="0"/>
                </a:spcBef>
                <a:spcAft>
                  <a:spcPts val="0"/>
                </a:spcAft>
                <a:defRPr/>
              </a:pPr>
              <a:endParaRPr lang="ro-RO" sz="2400">
                <a:latin typeface="Times New Roman" pitchFamily="18" charset="0"/>
                <a:cs typeface="+mn-cs"/>
              </a:endParaRPr>
            </a:p>
          </p:txBody>
        </p:sp>
        <p:sp>
          <p:nvSpPr>
            <p:cNvPr id="2356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a:solidFill>
                  <a:schemeClr val="accent2"/>
                </a:solidFill>
                <a:latin typeface="+mn-lt"/>
                <a:cs typeface="+mn-cs"/>
              </a:endParaRPr>
            </a:p>
          </p:txBody>
        </p:sp>
        <p:sp>
          <p:nvSpPr>
            <p:cNvPr id="2356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fontAlgn="auto">
                <a:spcBef>
                  <a:spcPts val="0"/>
                </a:spcBef>
                <a:spcAft>
                  <a:spcPts val="0"/>
                </a:spcAft>
                <a:defRPr/>
              </a:pPr>
              <a:endParaRPr lang="ro-RO">
                <a:solidFill>
                  <a:schemeClr val="accent2"/>
                </a:solidFill>
                <a:latin typeface="+mn-lt"/>
                <a:cs typeface="+mn-cs"/>
              </a:endParaRPr>
            </a:p>
          </p:txBody>
        </p:sp>
      </p:grpSp>
      <p:sp>
        <p:nvSpPr>
          <p:cNvPr id="14341"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14342"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2356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fontAlgn="auto">
              <a:spcBef>
                <a:spcPts val="0"/>
              </a:spcBef>
              <a:spcAft>
                <a:spcPts val="0"/>
              </a:spcAft>
              <a:defRPr sz="1200" smtClean="0">
                <a:latin typeface="+mn-lt"/>
                <a:cs typeface="+mn-cs"/>
              </a:defRPr>
            </a:lvl1pPr>
          </a:lstStyle>
          <a:p>
            <a:pPr>
              <a:defRPr/>
            </a:pPr>
            <a:fld id="{50359435-A827-42E2-84CC-EF9B5600A4A5}" type="datetimeFigureOut">
              <a:rPr lang="ru-RU"/>
              <a:pPr>
                <a:defRPr/>
              </a:pPr>
              <a:t>24.08.2014</a:t>
            </a:fld>
            <a:endParaRPr lang="ru-RU"/>
          </a:p>
        </p:txBody>
      </p:sp>
    </p:spTree>
  </p:cSld>
  <p:clrMap bg1="lt1" tx1="dk1" bg2="lt2" tx2="dk2" accent1="accent1" accent2="accent2" accent3="accent3" accent4="accent4" accent5="accent5" accent6="accent6" hlink="hlink" folHlink="folHlink"/>
  <p:sldLayoutIdLst>
    <p:sldLayoutId id="2147483725" r:id="rId1"/>
    <p:sldLayoutId id="2147483723" r:id="rId2"/>
    <p:sldLayoutId id="2147483722" r:id="rId3"/>
    <p:sldLayoutId id="2147483721" r:id="rId4"/>
    <p:sldLayoutId id="2147483720" r:id="rId5"/>
    <p:sldLayoutId id="2147483719" r:id="rId6"/>
    <p:sldLayoutId id="2147483718" r:id="rId7"/>
    <p:sldLayoutId id="2147483717" r:id="rId8"/>
    <p:sldLayoutId id="2147483716" r:id="rId9"/>
    <p:sldLayoutId id="2147483715" r:id="rId10"/>
    <p:sldLayoutId id="2147483714" r:id="rId11"/>
    <p:sldLayoutId id="2147483726" r:id="rId12"/>
  </p:sldLayoutIdLst>
  <p:transition>
    <p:wipe dir="d"/>
  </p:transition>
  <p:timing>
    <p:tnLst>
      <p:par>
        <p:cTn id="1" dur="indefinite" restart="never" nodeType="tmRoot"/>
      </p:par>
    </p:tnLst>
  </p:timing>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gif"/><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Subtitle 2"/>
          <p:cNvSpPr>
            <a:spLocks noGrp="1"/>
          </p:cNvSpPr>
          <p:nvPr>
            <p:ph type="subTitle" idx="1"/>
          </p:nvPr>
        </p:nvSpPr>
        <p:spPr>
          <a:xfrm>
            <a:off x="5456454" y="5692606"/>
            <a:ext cx="3220002" cy="353090"/>
          </a:xfrm>
        </p:spPr>
        <p:txBody>
          <a:bodyPr/>
          <a:lstStyle/>
          <a:p>
            <a:r>
              <a:rPr lang="ro-MO" sz="1600" dirty="0"/>
              <a:t>Maria </a:t>
            </a:r>
            <a:r>
              <a:rPr lang="ro-MO" sz="1600" dirty="0" err="1"/>
              <a:t>Vremiș</a:t>
            </a:r>
            <a:r>
              <a:rPr lang="ro-MO" sz="1600" dirty="0"/>
              <a:t>, consultant național</a:t>
            </a:r>
            <a:endParaRPr lang="en-GB" sz="1600" dirty="0"/>
          </a:p>
          <a:p>
            <a:endParaRPr lang="ro-RO" dirty="0" smtClean="0"/>
          </a:p>
          <a:p>
            <a:endParaRPr lang="ro-RO" dirty="0" smtClean="0"/>
          </a:p>
          <a:p>
            <a:endParaRPr lang="ru-RU" dirty="0" smtClean="0"/>
          </a:p>
        </p:txBody>
      </p:sp>
      <p:graphicFrame>
        <p:nvGraphicFramePr>
          <p:cNvPr id="6" name="Таблица 5"/>
          <p:cNvGraphicFramePr>
            <a:graphicFrameLocks noGrp="1"/>
          </p:cNvGraphicFramePr>
          <p:nvPr/>
        </p:nvGraphicFramePr>
        <p:xfrm>
          <a:off x="912813" y="349250"/>
          <a:ext cx="7344816" cy="1279862"/>
        </p:xfrm>
        <a:graphic>
          <a:graphicData uri="http://schemas.openxmlformats.org/drawingml/2006/table">
            <a:tbl>
              <a:tblPr firstRow="1" firstCol="1" bandRow="1" bandCol="1">
                <a:tableStyleId>{5C22544A-7EE6-4342-B048-85BDC9FD1C3A}</a:tableStyleId>
              </a:tblPr>
              <a:tblGrid>
                <a:gridCol w="2657742"/>
                <a:gridCol w="2566827"/>
                <a:gridCol w="2120247"/>
              </a:tblGrid>
              <a:tr h="1279862">
                <a:tc>
                  <a:txBody>
                    <a:bodyPr/>
                    <a:lstStyle/>
                    <a:p>
                      <a:pPr algn="just">
                        <a:lnSpc>
                          <a:spcPts val="1535"/>
                        </a:lnSpc>
                        <a:spcAft>
                          <a:spcPts val="1000"/>
                        </a:spcAft>
                      </a:pPr>
                      <a:endParaRPr lang="ro-RO" sz="1100" dirty="0">
                        <a:solidFill>
                          <a:schemeClr val="tx1"/>
                        </a:solidFill>
                        <a:effectLst/>
                        <a:latin typeface="Calibri"/>
                        <a:ea typeface="Calibri"/>
                        <a:cs typeface="Times New Roman"/>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35"/>
                        </a:lnSpc>
                        <a:spcAft>
                          <a:spcPts val="1000"/>
                        </a:spcAft>
                      </a:pPr>
                      <a:endParaRPr lang="ro-RO" sz="1100" dirty="0" smtClean="0">
                        <a:solidFill>
                          <a:schemeClr val="tx1"/>
                        </a:solidFill>
                        <a:effectLst/>
                        <a:latin typeface="Calibri"/>
                        <a:ea typeface="Calibri"/>
                        <a:cs typeface="Times New Roman"/>
                      </a:endParaRPr>
                    </a:p>
                    <a:p>
                      <a:pPr algn="ctr">
                        <a:lnSpc>
                          <a:spcPts val="1535"/>
                        </a:lnSpc>
                        <a:spcAft>
                          <a:spcPts val="1000"/>
                        </a:spcAft>
                      </a:pPr>
                      <a:endParaRPr lang="ro-RO" sz="1100" dirty="0" smtClean="0">
                        <a:solidFill>
                          <a:schemeClr val="tx1"/>
                        </a:solidFill>
                        <a:effectLst/>
                        <a:latin typeface="Calibri"/>
                        <a:ea typeface="Calibri"/>
                        <a:cs typeface="Times New Roman"/>
                      </a:endParaRPr>
                    </a:p>
                    <a:p>
                      <a:pPr algn="ctr">
                        <a:lnSpc>
                          <a:spcPts val="1535"/>
                        </a:lnSpc>
                        <a:spcAft>
                          <a:spcPts val="1000"/>
                        </a:spcAft>
                      </a:pPr>
                      <a:endParaRPr lang="ro-RO" sz="1100" dirty="0" smtClean="0">
                        <a:solidFill>
                          <a:schemeClr val="tx1"/>
                        </a:solidFill>
                        <a:effectLst/>
                        <a:latin typeface="Calibri"/>
                        <a:ea typeface="Calibri"/>
                        <a:cs typeface="Times New Roman"/>
                      </a:endParaRPr>
                    </a:p>
                    <a:p>
                      <a:pPr algn="ctr">
                        <a:lnSpc>
                          <a:spcPts val="1535"/>
                        </a:lnSpc>
                        <a:spcAft>
                          <a:spcPts val="1000"/>
                        </a:spcAft>
                      </a:pPr>
                      <a:r>
                        <a:rPr lang="ro-RO" sz="1100" dirty="0" smtClean="0">
                          <a:solidFill>
                            <a:schemeClr val="tx1"/>
                          </a:solidFill>
                          <a:effectLst/>
                          <a:latin typeface="Calibri"/>
                          <a:ea typeface="Calibri"/>
                          <a:cs typeface="Times New Roman"/>
                        </a:rPr>
                        <a:t>Guvernul</a:t>
                      </a:r>
                      <a:r>
                        <a:rPr lang="ro-RO" sz="1100" baseline="0" dirty="0" smtClean="0">
                          <a:solidFill>
                            <a:schemeClr val="tx1"/>
                          </a:solidFill>
                          <a:effectLst/>
                          <a:latin typeface="Calibri"/>
                          <a:ea typeface="Calibri"/>
                          <a:cs typeface="Times New Roman"/>
                        </a:rPr>
                        <a:t> Republicii Moldova</a:t>
                      </a:r>
                      <a:endParaRPr lang="ro-RO" sz="1100" dirty="0" smtClean="0">
                        <a:solidFill>
                          <a:schemeClr val="tx1"/>
                        </a:solidFill>
                        <a:effectLst/>
                        <a:latin typeface="Calibri"/>
                        <a:ea typeface="Calibri"/>
                        <a:cs typeface="Times New Roman"/>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ts val="1535"/>
                        </a:lnSpc>
                        <a:spcAft>
                          <a:spcPts val="1000"/>
                        </a:spcAft>
                      </a:pPr>
                      <a:endParaRPr lang="ro-RO" sz="1100" dirty="0" smtClean="0">
                        <a:solidFill>
                          <a:schemeClr val="tx1"/>
                        </a:solidFill>
                        <a:effectLst/>
                        <a:latin typeface="Calibri"/>
                        <a:ea typeface="Calibri"/>
                        <a:cs typeface="Times New Roman"/>
                      </a:endParaRPr>
                    </a:p>
                    <a:p>
                      <a:pPr algn="just">
                        <a:lnSpc>
                          <a:spcPts val="1535"/>
                        </a:lnSpc>
                        <a:spcAft>
                          <a:spcPts val="1000"/>
                        </a:spcAft>
                      </a:pPr>
                      <a:endParaRPr lang="ro-RO" sz="1100" dirty="0" smtClean="0">
                        <a:solidFill>
                          <a:schemeClr val="tx1"/>
                        </a:solidFill>
                        <a:effectLst/>
                        <a:latin typeface="Calibri"/>
                        <a:ea typeface="Calibri"/>
                        <a:cs typeface="Times New Roman"/>
                      </a:endParaRPr>
                    </a:p>
                    <a:p>
                      <a:pPr algn="just">
                        <a:lnSpc>
                          <a:spcPts val="1535"/>
                        </a:lnSpc>
                        <a:spcAft>
                          <a:spcPts val="1000"/>
                        </a:spcAft>
                      </a:pPr>
                      <a:endParaRPr lang="ro-RO" sz="1100" dirty="0" smtClean="0">
                        <a:solidFill>
                          <a:schemeClr val="tx1"/>
                        </a:solidFill>
                        <a:effectLst/>
                        <a:latin typeface="Calibri"/>
                        <a:ea typeface="Calibri"/>
                        <a:cs typeface="Times New Roman"/>
                      </a:endParaRPr>
                    </a:p>
                    <a:p>
                      <a:pPr algn="ctr">
                        <a:lnSpc>
                          <a:spcPts val="1535"/>
                        </a:lnSpc>
                        <a:spcAft>
                          <a:spcPts val="1000"/>
                        </a:spcAft>
                      </a:pPr>
                      <a:r>
                        <a:rPr lang="ro-RO" sz="1100" dirty="0" smtClean="0">
                          <a:solidFill>
                            <a:schemeClr val="tx1"/>
                          </a:solidFill>
                          <a:effectLst/>
                          <a:latin typeface="Calibri"/>
                          <a:ea typeface="Calibri"/>
                          <a:cs typeface="Times New Roman"/>
                        </a:rPr>
                        <a:t>Guvernul României</a:t>
                      </a:r>
                      <a:endParaRPr lang="ro-RO" sz="1100" dirty="0">
                        <a:solidFill>
                          <a:schemeClr val="tx1"/>
                        </a:solidFill>
                        <a:effectLst/>
                        <a:latin typeface="Calibri"/>
                        <a:ea typeface="Calibri"/>
                        <a:cs typeface="Times New Roman"/>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29704" name="Picture 8" descr="gerb"/>
          <p:cNvPicPr>
            <a:picLocks noChangeAspect="1" noChangeArrowheads="1"/>
          </p:cNvPicPr>
          <p:nvPr/>
        </p:nvPicPr>
        <p:blipFill>
          <a:blip r:embed="rId4"/>
          <a:srcRect/>
          <a:stretch>
            <a:fillRect/>
          </a:stretch>
        </p:blipFill>
        <p:spPr bwMode="auto">
          <a:xfrm>
            <a:off x="3814763" y="284163"/>
            <a:ext cx="2162175" cy="1058862"/>
          </a:xfrm>
          <a:prstGeom prst="rect">
            <a:avLst/>
          </a:prstGeom>
          <a:noFill/>
          <a:ln w="9525">
            <a:noFill/>
            <a:miter lim="800000"/>
            <a:headEnd/>
            <a:tailEnd/>
          </a:ln>
        </p:spPr>
      </p:pic>
      <p:pic>
        <p:nvPicPr>
          <p:cNvPr id="29705" name="Picture 9" descr="stema_romania"/>
          <p:cNvPicPr>
            <a:picLocks noChangeAspect="1" noChangeArrowheads="1"/>
          </p:cNvPicPr>
          <p:nvPr/>
        </p:nvPicPr>
        <p:blipFill>
          <a:blip r:embed="rId5"/>
          <a:srcRect/>
          <a:stretch>
            <a:fillRect/>
          </a:stretch>
        </p:blipFill>
        <p:spPr bwMode="auto">
          <a:xfrm>
            <a:off x="6940550" y="455613"/>
            <a:ext cx="620713" cy="847725"/>
          </a:xfrm>
          <a:prstGeom prst="rect">
            <a:avLst/>
          </a:prstGeom>
          <a:noFill/>
          <a:ln w="9525">
            <a:noFill/>
            <a:miter lim="800000"/>
            <a:headEnd/>
            <a:tailEnd/>
          </a:ln>
        </p:spPr>
      </p:pic>
      <p:grpSp>
        <p:nvGrpSpPr>
          <p:cNvPr id="29706" name="Группа 6"/>
          <p:cNvGrpSpPr>
            <a:grpSpLocks/>
          </p:cNvGrpSpPr>
          <p:nvPr/>
        </p:nvGrpSpPr>
        <p:grpSpPr bwMode="auto">
          <a:xfrm>
            <a:off x="912813" y="892175"/>
            <a:ext cx="2160587" cy="525463"/>
            <a:chOff x="1115615" y="1228221"/>
            <a:chExt cx="2376265" cy="643775"/>
          </a:xfrm>
        </p:grpSpPr>
        <p:pic>
          <p:nvPicPr>
            <p:cNvPr id="29709" name="Picture 12" descr="Logo"/>
            <p:cNvPicPr>
              <a:picLocks noChangeAspect="1" noChangeArrowheads="1"/>
            </p:cNvPicPr>
            <p:nvPr/>
          </p:nvPicPr>
          <p:blipFill>
            <a:blip r:embed="rId6"/>
            <a:srcRect/>
            <a:stretch>
              <a:fillRect/>
            </a:stretch>
          </p:blipFill>
          <p:spPr bwMode="auto">
            <a:xfrm>
              <a:off x="1288232" y="1228221"/>
              <a:ext cx="2203648" cy="627783"/>
            </a:xfrm>
            <a:prstGeom prst="rect">
              <a:avLst/>
            </a:prstGeom>
            <a:noFill/>
            <a:ln w="9525">
              <a:noFill/>
              <a:miter lim="800000"/>
              <a:headEnd/>
              <a:tailEnd/>
            </a:ln>
          </p:spPr>
        </p:pic>
        <p:pic>
          <p:nvPicPr>
            <p:cNvPr id="29710" name="Picture 11" descr="http://www.americanalumni.eu/UserFiles/File/Utenti/touche/unflag.gif"/>
            <p:cNvPicPr>
              <a:picLocks noChangeAspect="1" noChangeArrowheads="1"/>
            </p:cNvPicPr>
            <p:nvPr/>
          </p:nvPicPr>
          <p:blipFill>
            <a:blip r:embed="rId7"/>
            <a:srcRect/>
            <a:stretch>
              <a:fillRect/>
            </a:stretch>
          </p:blipFill>
          <p:spPr bwMode="auto">
            <a:xfrm>
              <a:off x="1115615" y="1228221"/>
              <a:ext cx="965661" cy="643775"/>
            </a:xfrm>
            <a:prstGeom prst="rect">
              <a:avLst/>
            </a:prstGeom>
            <a:noFill/>
            <a:ln w="9525">
              <a:noFill/>
              <a:miter lim="800000"/>
              <a:headEnd/>
              <a:tailEnd/>
            </a:ln>
          </p:spPr>
        </p:pic>
      </p:grpSp>
      <p:sp>
        <p:nvSpPr>
          <p:cNvPr id="29707" name="Заголовок 3"/>
          <p:cNvSpPr>
            <a:spLocks noGrp="1"/>
          </p:cNvSpPr>
          <p:nvPr>
            <p:ph type="ctrTitle"/>
          </p:nvPr>
        </p:nvSpPr>
        <p:spPr>
          <a:xfrm>
            <a:off x="2925539" y="1700808"/>
            <a:ext cx="6019800" cy="648072"/>
          </a:xfrm>
        </p:spPr>
        <p:txBody>
          <a:bodyPr/>
          <a:lstStyle/>
          <a:p>
            <a:r>
              <a:rPr lang="ro-RO" sz="2000" dirty="0" smtClean="0"/>
              <a:t>Proiectul </a:t>
            </a:r>
            <a:r>
              <a:rPr lang="vi-VN" sz="2000" i="1" dirty="0"/>
              <a:t>"Îmbunătăţirea disponibilităţii şi calităţii statisticilor regionale„</a:t>
            </a:r>
            <a:endParaRPr lang="ro-RO" sz="2000" dirty="0" smtClean="0"/>
          </a:p>
        </p:txBody>
      </p:sp>
      <p:sp>
        <p:nvSpPr>
          <p:cNvPr id="29708" name="Rectangle 1"/>
          <p:cNvSpPr>
            <a:spLocks noChangeArrowheads="1"/>
          </p:cNvSpPr>
          <p:nvPr/>
        </p:nvSpPr>
        <p:spPr bwMode="auto">
          <a:xfrm>
            <a:off x="2339752" y="2564904"/>
            <a:ext cx="6605587" cy="1200329"/>
          </a:xfrm>
          <a:prstGeom prst="rect">
            <a:avLst/>
          </a:prstGeom>
          <a:noFill/>
          <a:ln w="9525">
            <a:noFill/>
            <a:miter lim="800000"/>
            <a:headEnd/>
            <a:tailEnd/>
          </a:ln>
        </p:spPr>
        <p:txBody>
          <a:bodyPr>
            <a:spAutoFit/>
          </a:bodyPr>
          <a:lstStyle/>
          <a:p>
            <a:r>
              <a:rPr lang="ro-RO" sz="3600" b="1" dirty="0">
                <a:solidFill>
                  <a:srgbClr val="EFEFFF"/>
                </a:solidFill>
                <a:effectLst>
                  <a:outerShdw blurRad="38100" dist="38100" dir="2700000" algn="tl">
                    <a:srgbClr val="000000">
                      <a:alpha val="43137"/>
                    </a:srgbClr>
                  </a:outerShdw>
                </a:effectLst>
              </a:rPr>
              <a:t>Componenta III: </a:t>
            </a:r>
            <a:r>
              <a:rPr lang="en-US" sz="3600" b="1" dirty="0" err="1">
                <a:solidFill>
                  <a:srgbClr val="EFEFFF"/>
                </a:solidFill>
                <a:effectLst>
                  <a:outerShdw blurRad="38100" dist="38100" dir="2700000" algn="tl">
                    <a:srgbClr val="000000">
                      <a:alpha val="43137"/>
                    </a:srgbClr>
                  </a:outerShdw>
                </a:effectLst>
              </a:rPr>
              <a:t>Revizuirea</a:t>
            </a:r>
            <a:r>
              <a:rPr lang="en-US" sz="3600" b="1" dirty="0">
                <a:solidFill>
                  <a:srgbClr val="EFEFFF"/>
                </a:solidFill>
                <a:effectLst>
                  <a:outerShdw blurRad="38100" dist="38100" dir="2700000" algn="tl">
                    <a:srgbClr val="000000">
                      <a:alpha val="43137"/>
                    </a:srgbClr>
                  </a:outerShdw>
                </a:effectLst>
              </a:rPr>
              <a:t> </a:t>
            </a:r>
            <a:r>
              <a:rPr lang="en-US" sz="3600" b="1" dirty="0" err="1">
                <a:solidFill>
                  <a:srgbClr val="EFEFFF"/>
                </a:solidFill>
                <a:effectLst>
                  <a:outerShdw blurRad="38100" dist="38100" dir="2700000" algn="tl">
                    <a:srgbClr val="000000">
                      <a:alpha val="43137"/>
                    </a:srgbClr>
                  </a:outerShdw>
                </a:effectLst>
              </a:rPr>
              <a:t>metodologic</a:t>
            </a:r>
            <a:r>
              <a:rPr lang="ro-MO" sz="3600" b="1" dirty="0">
                <a:solidFill>
                  <a:srgbClr val="EFEFFF"/>
                </a:solidFill>
                <a:effectLst>
                  <a:outerShdw blurRad="38100" dist="38100" dir="2700000" algn="tl">
                    <a:srgbClr val="000000">
                      <a:alpha val="43137"/>
                    </a:srgbClr>
                  </a:outerShdw>
                </a:effectLst>
              </a:rPr>
              <a:t>ă </a:t>
            </a:r>
            <a:r>
              <a:rPr lang="ro-RO" sz="3600" b="1" dirty="0">
                <a:solidFill>
                  <a:srgbClr val="EFEFFF"/>
                </a:solidFill>
                <a:effectLst>
                  <a:outerShdw blurRad="38100" dist="38100" dir="2700000" algn="tl">
                    <a:srgbClr val="000000">
                      <a:alpha val="43137"/>
                    </a:srgbClr>
                  </a:outerShdw>
                </a:effectLst>
              </a:rPr>
              <a:t>a IDAM</a:t>
            </a:r>
            <a:endParaRPr lang="ro-RO" sz="3600" dirty="0">
              <a:solidFill>
                <a:srgbClr val="EFEFFF"/>
              </a:solidFill>
            </a:endParaRPr>
          </a:p>
        </p:txBody>
      </p:sp>
      <p:sp>
        <p:nvSpPr>
          <p:cNvPr id="2" name="Rectangle 1"/>
          <p:cNvSpPr/>
          <p:nvPr/>
        </p:nvSpPr>
        <p:spPr>
          <a:xfrm>
            <a:off x="5364088" y="5507940"/>
            <a:ext cx="184731" cy="369332"/>
          </a:xfrm>
          <a:prstGeom prst="rect">
            <a:avLst/>
          </a:prstGeom>
        </p:spPr>
        <p:txBody>
          <a:bodyPr wrap="none">
            <a:spAutoFit/>
          </a:bodyPr>
          <a:lstStyle/>
          <a:p>
            <a:endParaRPr lang="en-GB"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1"/>
          <p:cNvSpPr>
            <a:spLocks noGrp="1"/>
          </p:cNvSpPr>
          <p:nvPr>
            <p:ph type="title"/>
          </p:nvPr>
        </p:nvSpPr>
        <p:spPr>
          <a:xfrm>
            <a:off x="395536" y="457200"/>
            <a:ext cx="8568952" cy="811560"/>
          </a:xfrm>
        </p:spPr>
        <p:txBody>
          <a:bodyPr/>
          <a:lstStyle/>
          <a:p>
            <a:pPr marL="342900" indent="-342900"/>
            <a:r>
              <a:rPr lang="ro-MO" sz="2800" b="1" dirty="0">
                <a:solidFill>
                  <a:srgbClr val="7030A0"/>
                </a:solidFill>
                <a:effectLst>
                  <a:outerShdw blurRad="38100" dist="38100" dir="2700000" algn="tl">
                    <a:srgbClr val="000000">
                      <a:alpha val="43137"/>
                    </a:srgbClr>
                  </a:outerShdw>
                </a:effectLst>
              </a:rPr>
              <a:t>Zece pași în construirea unui indicator compozit</a:t>
            </a:r>
            <a:r>
              <a:rPr lang="ro-MO" sz="9600" b="1" dirty="0">
                <a:solidFill>
                  <a:srgbClr val="7030A0"/>
                </a:solidFill>
                <a:effectLst>
                  <a:outerShdw blurRad="38100" dist="38100" dir="2700000" algn="tl">
                    <a:srgbClr val="000000">
                      <a:alpha val="43137"/>
                    </a:srgbClr>
                  </a:outerShdw>
                </a:effectLst>
              </a:rPr>
              <a:t/>
            </a:r>
            <a:br>
              <a:rPr lang="ro-MO" sz="9600" b="1" dirty="0">
                <a:solidFill>
                  <a:srgbClr val="7030A0"/>
                </a:solidFill>
                <a:effectLst>
                  <a:outerShdw blurRad="38100" dist="38100" dir="2700000" algn="tl">
                    <a:srgbClr val="000000">
                      <a:alpha val="43137"/>
                    </a:srgbClr>
                  </a:outerShdw>
                </a:effectLst>
              </a:rPr>
            </a:br>
            <a:r>
              <a:rPr lang="en-US" sz="1200" i="1" dirty="0"/>
              <a:t>HANDBOOK ON CONSTRUCTING COMPOSITE INDICATORS: METHODOLOGY AND USER GUIDE – ISBN 978-92-64-04345-9 - © OECD 2008</a:t>
            </a:r>
            <a:endParaRPr lang="en-US" sz="1200" b="1" dirty="0" smtClean="0"/>
          </a:p>
        </p:txBody>
      </p:sp>
      <p:sp>
        <p:nvSpPr>
          <p:cNvPr id="44034" name="Объект 2"/>
          <p:cNvSpPr>
            <a:spLocks noGrp="1"/>
          </p:cNvSpPr>
          <p:nvPr>
            <p:ph idx="1"/>
          </p:nvPr>
        </p:nvSpPr>
        <p:spPr/>
        <p:txBody>
          <a:bodyPr/>
          <a:lstStyle/>
          <a:p>
            <a:endParaRPr lang="ro-RO" sz="1800" smtClean="0"/>
          </a:p>
        </p:txBody>
      </p:sp>
      <p:graphicFrame>
        <p:nvGraphicFramePr>
          <p:cNvPr id="4" name="Таблица 3"/>
          <p:cNvGraphicFramePr>
            <a:graphicFrameLocks noGrp="1"/>
          </p:cNvGraphicFramePr>
          <p:nvPr>
            <p:extLst>
              <p:ext uri="{D42A27DB-BD31-4B8C-83A1-F6EECF244321}">
                <p14:modId xmlns:p14="http://schemas.microsoft.com/office/powerpoint/2010/main" val="1407624124"/>
              </p:ext>
            </p:extLst>
          </p:nvPr>
        </p:nvGraphicFramePr>
        <p:xfrm>
          <a:off x="539552" y="1412777"/>
          <a:ext cx="8136904" cy="5040560"/>
        </p:xfrm>
        <a:graphic>
          <a:graphicData uri="http://schemas.openxmlformats.org/drawingml/2006/table">
            <a:tbl>
              <a:tblPr firstRow="1" firstCol="1" bandRow="1">
                <a:tableStyleId>{69CF1AB2-1976-4502-BF36-3FF5EA218861}</a:tableStyleId>
              </a:tblPr>
              <a:tblGrid>
                <a:gridCol w="3674838"/>
                <a:gridCol w="4462066"/>
              </a:tblGrid>
              <a:tr h="855369">
                <a:tc>
                  <a:txBody>
                    <a:bodyPr/>
                    <a:lstStyle/>
                    <a:p>
                      <a:pPr marL="0" marR="0" indent="0" algn="l" defTabSz="914400" rtl="0" eaLnBrk="1" fontAlgn="auto" latinLnBrk="0" hangingPunct="1">
                        <a:lnSpc>
                          <a:spcPct val="115000"/>
                        </a:lnSpc>
                        <a:spcBef>
                          <a:spcPts val="0"/>
                        </a:spcBef>
                        <a:spcAft>
                          <a:spcPts val="0"/>
                        </a:spcAft>
                        <a:buClrTx/>
                        <a:buSzTx/>
                        <a:buFont typeface="+mj-lt"/>
                        <a:buNone/>
                        <a:tabLst/>
                        <a:defRPr/>
                      </a:pPr>
                      <a:r>
                        <a:rPr lang="ro-RO" sz="2800" b="0" dirty="0" smtClean="0"/>
                        <a:t>1. Cadru teoretic </a:t>
                      </a:r>
                    </a:p>
                  </a:txBody>
                  <a:tcPr marL="0" marR="0" marT="0" marB="0" anchor="ctr"/>
                </a:tc>
                <a:tc>
                  <a:txBody>
                    <a:bodyPr/>
                    <a:lstStyle/>
                    <a:p>
                      <a:pPr marL="0" lvl="0" indent="0" algn="l">
                        <a:buFont typeface="+mj-lt"/>
                        <a:buNone/>
                      </a:pPr>
                      <a:r>
                        <a:rPr lang="ro-RO" sz="2800" b="0" dirty="0" smtClean="0"/>
                        <a:t>6. Ponderarea </a:t>
                      </a:r>
                    </a:p>
                  </a:txBody>
                  <a:tcPr marL="0" marR="0" marT="0" marB="0" anchor="ctr"/>
                </a:tc>
              </a:tr>
              <a:tr h="986361">
                <a:tc>
                  <a:txBody>
                    <a:bodyPr/>
                    <a:lstStyle/>
                    <a:p>
                      <a:pPr marL="0" marR="0" indent="0" algn="l" defTabSz="914400" rtl="0" eaLnBrk="1" fontAlgn="auto" latinLnBrk="0" hangingPunct="1">
                        <a:lnSpc>
                          <a:spcPct val="115000"/>
                        </a:lnSpc>
                        <a:spcBef>
                          <a:spcPts val="0"/>
                        </a:spcBef>
                        <a:spcAft>
                          <a:spcPts val="0"/>
                        </a:spcAft>
                        <a:buClrTx/>
                        <a:buSzTx/>
                        <a:buFont typeface="+mj-lt"/>
                        <a:buNone/>
                        <a:tabLst/>
                        <a:defRPr/>
                      </a:pPr>
                      <a:r>
                        <a:rPr lang="ro-RO" sz="2800" b="0" dirty="0" smtClean="0"/>
                        <a:t>2. Selectarea datelor</a:t>
                      </a:r>
                    </a:p>
                  </a:txBody>
                  <a:tcPr marL="0" marR="0" marT="0" marB="0" anchor="ctr"/>
                </a:tc>
                <a:tc>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ro-RO" sz="2800" b="0" dirty="0" smtClean="0"/>
                        <a:t>7. Agregarea indicatorilor </a:t>
                      </a:r>
                    </a:p>
                  </a:txBody>
                  <a:tcPr marL="0" marR="0" marT="0" marB="0" anchor="ctr"/>
                </a:tc>
              </a:tr>
              <a:tr h="802060">
                <a:tc>
                  <a:txBody>
                    <a:bodyPr/>
                    <a:lstStyle/>
                    <a:p>
                      <a:pPr marL="0" marR="0" indent="0" algn="l" defTabSz="914400" rtl="0" eaLnBrk="1" fontAlgn="auto" latinLnBrk="0" hangingPunct="1">
                        <a:lnSpc>
                          <a:spcPct val="115000"/>
                        </a:lnSpc>
                        <a:spcBef>
                          <a:spcPts val="0"/>
                        </a:spcBef>
                        <a:spcAft>
                          <a:spcPts val="0"/>
                        </a:spcAft>
                        <a:buClrTx/>
                        <a:buSzTx/>
                        <a:buFont typeface="+mj-lt"/>
                        <a:buNone/>
                        <a:tabLst/>
                        <a:defRPr/>
                      </a:pPr>
                      <a:r>
                        <a:rPr lang="ro-RO" sz="2800" b="0" dirty="0" smtClean="0"/>
                        <a:t>3. Analiza </a:t>
                      </a:r>
                      <a:r>
                        <a:rPr lang="ro-RO" sz="2800" b="0" dirty="0" err="1" smtClean="0"/>
                        <a:t>multivariată</a:t>
                      </a:r>
                      <a:r>
                        <a:rPr lang="ro-RO" sz="2800" b="0" dirty="0" smtClean="0"/>
                        <a:t> </a:t>
                      </a:r>
                    </a:p>
                  </a:txBody>
                  <a:tcPr marL="0" marR="0" marT="0" marB="0" anchor="ctr"/>
                </a:tc>
                <a:tc>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ro-RO" sz="2800" b="0" dirty="0" smtClean="0"/>
                        <a:t>8. Analiza de sensibilitate</a:t>
                      </a:r>
                    </a:p>
                  </a:txBody>
                  <a:tcPr marL="0" marR="0" marT="0" marB="0" anchor="ctr"/>
                </a:tc>
              </a:tr>
              <a:tr h="1594710">
                <a:tc>
                  <a:txBody>
                    <a:bodyPr/>
                    <a:lstStyle/>
                    <a:p>
                      <a:pPr marL="0" marR="0" indent="0" algn="l" defTabSz="914400" rtl="0" eaLnBrk="1" fontAlgn="auto" latinLnBrk="0" hangingPunct="1">
                        <a:lnSpc>
                          <a:spcPct val="115000"/>
                        </a:lnSpc>
                        <a:spcBef>
                          <a:spcPts val="0"/>
                        </a:spcBef>
                        <a:spcAft>
                          <a:spcPts val="0"/>
                        </a:spcAft>
                        <a:buClrTx/>
                        <a:buSzTx/>
                        <a:buFont typeface="+mj-lt"/>
                        <a:buNone/>
                        <a:tabLst/>
                        <a:defRPr/>
                      </a:pPr>
                      <a:r>
                        <a:rPr lang="ro-RO" sz="2800" b="0" dirty="0" smtClean="0"/>
                        <a:t>4. Imputarea de date lipsă</a:t>
                      </a:r>
                    </a:p>
                  </a:txBody>
                  <a:tcPr marL="0" marR="0" marT="0" marB="0" anchor="ctr"/>
                </a:tc>
                <a:tc>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ro-RO" sz="2800" b="0" dirty="0" smtClean="0"/>
                        <a:t>9. Interacțiunea cu alți indicatori </a:t>
                      </a:r>
                    </a:p>
                  </a:txBody>
                  <a:tcPr marL="0" marR="0" marT="0" marB="0" anchor="ctr"/>
                </a:tc>
              </a:tr>
              <a:tr h="802060">
                <a:tc>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ro-RO" sz="2800" b="0" dirty="0" smtClean="0"/>
                        <a:t>5. Normalizarea  </a:t>
                      </a:r>
                      <a:endParaRPr lang="en-GB" sz="2800" b="0" dirty="0" smtClean="0"/>
                    </a:p>
                  </a:txBody>
                  <a:tcPr marL="0" marR="0" marT="0" marB="0" anchor="ctr"/>
                </a:tc>
                <a:tc>
                  <a:txBody>
                    <a:bodyPr/>
                    <a:lstStyle/>
                    <a:p>
                      <a:pPr marL="0" indent="0" algn="l">
                        <a:lnSpc>
                          <a:spcPct val="115000"/>
                        </a:lnSpc>
                        <a:spcAft>
                          <a:spcPts val="0"/>
                        </a:spcAft>
                        <a:buFont typeface="+mj-lt"/>
                        <a:buNone/>
                      </a:pPr>
                      <a:r>
                        <a:rPr lang="ro-RO" sz="2800" b="0" dirty="0" smtClean="0"/>
                        <a:t>10.</a:t>
                      </a:r>
                      <a:r>
                        <a:rPr lang="ro-RO" sz="2800" b="0" baseline="0" dirty="0" smtClean="0"/>
                        <a:t> </a:t>
                      </a:r>
                      <a:r>
                        <a:rPr lang="ro-RO" sz="2800" b="0" dirty="0" smtClean="0"/>
                        <a:t>Vizualizarea</a:t>
                      </a:r>
                      <a:endParaRPr lang="en-US" sz="2800" b="0" dirty="0">
                        <a:effectLst/>
                        <a:latin typeface="Times New Roman"/>
                        <a:ea typeface="Times New Roman"/>
                        <a:cs typeface="Times New Roman"/>
                      </a:endParaRPr>
                    </a:p>
                  </a:txBody>
                  <a:tcPr marL="0" marR="0" marT="0" marB="0" anchor="ctr"/>
                </a:tc>
              </a:tr>
            </a:tbl>
          </a:graphicData>
        </a:graphic>
      </p:graphicFrame>
    </p:spTree>
    <p:extLst>
      <p:ext uri="{BB962C8B-B14F-4D97-AF65-F5344CB8AC3E}">
        <p14:creationId xmlns:p14="http://schemas.microsoft.com/office/powerpoint/2010/main" val="2110613157"/>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57200"/>
            <a:ext cx="8640960" cy="811560"/>
          </a:xfrm>
        </p:spPr>
        <p:txBody>
          <a:bodyPr/>
          <a:lstStyle/>
          <a:p>
            <a:pPr>
              <a:spcBef>
                <a:spcPts val="1800"/>
              </a:spcBef>
              <a:spcAft>
                <a:spcPts val="1200"/>
              </a:spcAft>
              <a:defRPr/>
            </a:pPr>
            <a:r>
              <a:rPr lang="ro-MO" sz="2800" b="1" dirty="0" smtClean="0">
                <a:solidFill>
                  <a:srgbClr val="7030A0"/>
                </a:solidFill>
                <a:effectLst>
                  <a:outerShdw blurRad="38100" dist="38100" dir="2700000" algn="tl">
                    <a:srgbClr val="000000">
                      <a:alpha val="43137"/>
                    </a:srgbClr>
                  </a:outerShdw>
                </a:effectLst>
              </a:rPr>
              <a:t>Zece pași în construirea unui indicator compozit</a:t>
            </a:r>
            <a:r>
              <a:rPr lang="ro-MO" sz="3600" b="1" dirty="0" smtClean="0">
                <a:solidFill>
                  <a:srgbClr val="7030A0"/>
                </a:solidFill>
                <a:effectLst>
                  <a:outerShdw blurRad="38100" dist="38100" dir="2700000" algn="tl">
                    <a:srgbClr val="000000">
                      <a:alpha val="43137"/>
                    </a:srgbClr>
                  </a:outerShdw>
                </a:effectLst>
              </a:rPr>
              <a:t/>
            </a:r>
            <a:br>
              <a:rPr lang="ro-MO" sz="3600" b="1" dirty="0" smtClean="0">
                <a:solidFill>
                  <a:srgbClr val="7030A0"/>
                </a:solidFill>
                <a:effectLst>
                  <a:outerShdw blurRad="38100" dist="38100" dir="2700000" algn="tl">
                    <a:srgbClr val="000000">
                      <a:alpha val="43137"/>
                    </a:srgbClr>
                  </a:outerShdw>
                </a:effectLst>
              </a:rPr>
            </a:br>
            <a:r>
              <a:rPr lang="en-US" sz="1200" i="1" dirty="0" smtClean="0"/>
              <a:t>HANDBOOK </a:t>
            </a:r>
            <a:r>
              <a:rPr lang="en-US" sz="1200" i="1" dirty="0"/>
              <a:t>ON CONSTRUCTING COMPOSITE INDICATORS: METHODOLOGY AND USER GUIDE – ISBN 978-92-64-04345-9 - © OECD </a:t>
            </a:r>
            <a:r>
              <a:rPr lang="en-US" sz="1200" i="1" dirty="0" smtClean="0"/>
              <a:t>2008</a:t>
            </a:r>
            <a:endParaRPr lang="ro-RO" sz="1200" i="1" dirty="0"/>
          </a:p>
        </p:txBody>
      </p:sp>
      <p:sp>
        <p:nvSpPr>
          <p:cNvPr id="3" name="Объект 2"/>
          <p:cNvSpPr>
            <a:spLocks noGrp="1"/>
          </p:cNvSpPr>
          <p:nvPr>
            <p:ph idx="1"/>
          </p:nvPr>
        </p:nvSpPr>
        <p:spPr>
          <a:xfrm>
            <a:off x="395536" y="1412776"/>
            <a:ext cx="8229600" cy="4752528"/>
          </a:xfrm>
        </p:spPr>
        <p:txBody>
          <a:bodyPr/>
          <a:lstStyle/>
          <a:p>
            <a:pPr marL="514350" indent="-514350">
              <a:buFont typeface="+mj-lt"/>
              <a:buAutoNum type="arabicPeriod"/>
            </a:pPr>
            <a:r>
              <a:rPr lang="ro-RO" sz="2400" b="1" i="1" dirty="0"/>
              <a:t>Cadru </a:t>
            </a:r>
            <a:r>
              <a:rPr lang="ro-RO" sz="2400" b="1" i="1" dirty="0" smtClean="0"/>
              <a:t>teoretic</a:t>
            </a:r>
            <a:r>
              <a:rPr lang="ro-RO" sz="2400" dirty="0"/>
              <a:t> </a:t>
            </a:r>
            <a:r>
              <a:rPr lang="ro-RO" sz="2400" dirty="0" smtClean="0"/>
              <a:t>(</a:t>
            </a:r>
            <a:r>
              <a:rPr lang="ro-RO" sz="2400" i="1" dirty="0" smtClean="0"/>
              <a:t>ceia ce este prost definit probabil va fi prost măsurat</a:t>
            </a:r>
            <a:r>
              <a:rPr lang="ro-RO" sz="2400" dirty="0" smtClean="0"/>
              <a:t>) – oferă </a:t>
            </a:r>
            <a:r>
              <a:rPr lang="ro-RO" sz="2400" dirty="0"/>
              <a:t>baza pentru selectarea și combinația </a:t>
            </a:r>
            <a:r>
              <a:rPr lang="ro-RO" sz="2400" dirty="0" smtClean="0"/>
              <a:t>indicatorilor individuali </a:t>
            </a:r>
            <a:r>
              <a:rPr lang="ro-RO" sz="2400" dirty="0"/>
              <a:t>într-un indicator compozit semnificativ </a:t>
            </a:r>
            <a:r>
              <a:rPr lang="ro-RO" sz="2400" dirty="0" smtClean="0"/>
              <a:t>(implicarea </a:t>
            </a:r>
            <a:r>
              <a:rPr lang="ro-RO" sz="2400" dirty="0"/>
              <a:t>experților și a părților interesate este avută în vedere la acest pas</a:t>
            </a:r>
            <a:r>
              <a:rPr lang="ro-RO" sz="2400" dirty="0" smtClean="0"/>
              <a:t>). </a:t>
            </a:r>
            <a:endParaRPr lang="en-GB" sz="2400" dirty="0"/>
          </a:p>
          <a:p>
            <a:pPr marL="514350" lvl="0" indent="-514350">
              <a:buFont typeface="+mj-lt"/>
              <a:buAutoNum type="arabicPeriod"/>
            </a:pPr>
            <a:r>
              <a:rPr lang="ro-RO" sz="2400" b="1" dirty="0" smtClean="0"/>
              <a:t>Selectare de </a:t>
            </a:r>
            <a:r>
              <a:rPr lang="ro-RO" sz="2400" b="1" dirty="0"/>
              <a:t>date. </a:t>
            </a:r>
            <a:r>
              <a:rPr lang="ro-RO" sz="2400" dirty="0" smtClean="0"/>
              <a:t>(</a:t>
            </a:r>
            <a:r>
              <a:rPr lang="ro-RO" sz="2400" i="1" dirty="0" smtClean="0"/>
              <a:t>calitatea indicatorilor compoziți depinde în mare măsură de calitatea indicatorilor individuali</a:t>
            </a:r>
            <a:r>
              <a:rPr lang="ro-RO" sz="2400" dirty="0" smtClean="0"/>
              <a:t>) - Indicatorii </a:t>
            </a:r>
            <a:r>
              <a:rPr lang="ro-RO" sz="2400" dirty="0"/>
              <a:t>ar trebui să fie </a:t>
            </a:r>
            <a:r>
              <a:rPr lang="ro-RO" sz="2400" dirty="0" smtClean="0"/>
              <a:t>selectați </a:t>
            </a:r>
            <a:r>
              <a:rPr lang="ro-RO" sz="2400" dirty="0"/>
              <a:t>pe baza de soliditatea lor </a:t>
            </a:r>
            <a:r>
              <a:rPr lang="ro-RO" sz="2400" dirty="0" smtClean="0"/>
              <a:t>analitică, să fie măsurabili, să asigure acoperirea pe țară, să fie relevanți fenomenului măsurat, să interacționeze reciproc. </a:t>
            </a:r>
            <a:endParaRPr lang="en-GB" sz="2400" dirty="0"/>
          </a:p>
        </p:txBody>
      </p:sp>
    </p:spTree>
    <p:extLst>
      <p:ext uri="{BB962C8B-B14F-4D97-AF65-F5344CB8AC3E}">
        <p14:creationId xmlns:p14="http://schemas.microsoft.com/office/powerpoint/2010/main" val="1098719494"/>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1"/>
          <p:cNvSpPr>
            <a:spLocks noGrp="1"/>
          </p:cNvSpPr>
          <p:nvPr>
            <p:ph type="title"/>
          </p:nvPr>
        </p:nvSpPr>
        <p:spPr>
          <a:xfrm>
            <a:off x="395536" y="457200"/>
            <a:ext cx="8568952" cy="379512"/>
          </a:xfrm>
        </p:spPr>
        <p:txBody>
          <a:bodyPr/>
          <a:lstStyle/>
          <a:p>
            <a:pPr marL="342900" indent="-342900"/>
            <a:r>
              <a:rPr lang="ro-MO" sz="2800" b="1" dirty="0" smtClean="0">
                <a:solidFill>
                  <a:srgbClr val="7030A0"/>
                </a:solidFill>
                <a:effectLst>
                  <a:outerShdw blurRad="38100" dist="38100" dir="2700000" algn="tl">
                    <a:srgbClr val="000000">
                      <a:alpha val="43137"/>
                    </a:srgbClr>
                  </a:outerShdw>
                </a:effectLst>
              </a:rPr>
              <a:t>Domeniile identificate </a:t>
            </a:r>
            <a:endParaRPr lang="en-US" sz="1200" b="1" dirty="0" smtClean="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59336971"/>
              </p:ext>
            </p:extLst>
          </p:nvPr>
        </p:nvGraphicFramePr>
        <p:xfrm>
          <a:off x="457200" y="1052735"/>
          <a:ext cx="8147247" cy="5336823"/>
        </p:xfrm>
        <a:graphic>
          <a:graphicData uri="http://schemas.openxmlformats.org/drawingml/2006/table">
            <a:tbl>
              <a:tblPr firstRow="1" bandRow="1">
                <a:tableStyleId>{5C22544A-7EE6-4342-B048-85BDC9FD1C3A}</a:tableStyleId>
              </a:tblPr>
              <a:tblGrid>
                <a:gridCol w="442392"/>
                <a:gridCol w="3600400"/>
                <a:gridCol w="2455806"/>
                <a:gridCol w="1648649"/>
              </a:tblGrid>
              <a:tr h="263458">
                <a:tc>
                  <a:txBody>
                    <a:bodyPr/>
                    <a:lstStyle/>
                    <a:p>
                      <a:pPr algn="l" fontAlgn="t"/>
                      <a:r>
                        <a:rPr lang="en-GB" sz="1800" u="none" strike="noStrike" dirty="0">
                          <a:effectLst/>
                        </a:rPr>
                        <a:t>Nr. </a:t>
                      </a:r>
                      <a:endParaRPr lang="en-GB" sz="1800" b="1" i="0" u="none" strike="noStrike" dirty="0">
                        <a:solidFill>
                          <a:srgbClr val="000000"/>
                        </a:solidFill>
                        <a:effectLst/>
                        <a:latin typeface="Arial Narrow"/>
                      </a:endParaRPr>
                    </a:p>
                  </a:txBody>
                  <a:tcPr marL="9525" marR="9525" marT="9525" marB="0"/>
                </a:tc>
                <a:tc>
                  <a:txBody>
                    <a:bodyPr/>
                    <a:lstStyle/>
                    <a:p>
                      <a:pPr algn="l" fontAlgn="b"/>
                      <a:r>
                        <a:rPr lang="en-GB" sz="1800" u="none" strike="noStrike" dirty="0" err="1">
                          <a:effectLst/>
                        </a:rPr>
                        <a:t>Domeniu</a:t>
                      </a:r>
                      <a:endParaRPr lang="en-GB" sz="1800" b="1" i="0" u="none" strike="noStrike" dirty="0">
                        <a:solidFill>
                          <a:srgbClr val="000000"/>
                        </a:solidFill>
                        <a:effectLst/>
                        <a:latin typeface="Arial Narrow"/>
                      </a:endParaRPr>
                    </a:p>
                  </a:txBody>
                  <a:tcPr marL="9525" marR="9525" marT="9525" marB="0" anchor="b"/>
                </a:tc>
                <a:tc>
                  <a:txBody>
                    <a:bodyPr/>
                    <a:lstStyle/>
                    <a:p>
                      <a:pPr algn="l" fontAlgn="b"/>
                      <a:r>
                        <a:rPr lang="en-GB" sz="1800" u="none" strike="noStrike">
                          <a:effectLst/>
                        </a:rPr>
                        <a:t>Subdomeniu</a:t>
                      </a:r>
                      <a:endParaRPr lang="en-GB" sz="1800" b="1" i="0" u="none" strike="noStrike">
                        <a:solidFill>
                          <a:srgbClr val="000000"/>
                        </a:solidFill>
                        <a:effectLst/>
                        <a:latin typeface="Arial Narrow"/>
                      </a:endParaRPr>
                    </a:p>
                  </a:txBody>
                  <a:tcPr marL="9525" marR="9525" marT="9525" marB="0" anchor="b"/>
                </a:tc>
                <a:tc>
                  <a:txBody>
                    <a:bodyPr/>
                    <a:lstStyle/>
                    <a:p>
                      <a:pPr algn="l" fontAlgn="b"/>
                      <a:r>
                        <a:rPr lang="en-GB" sz="1800" u="none" strike="noStrike" dirty="0">
                          <a:effectLst/>
                        </a:rPr>
                        <a:t>Nr </a:t>
                      </a:r>
                      <a:r>
                        <a:rPr lang="en-GB" sz="1800" u="none" strike="noStrike" dirty="0" err="1">
                          <a:effectLst/>
                        </a:rPr>
                        <a:t>indicatori</a:t>
                      </a:r>
                      <a:endParaRPr lang="en-GB" sz="1800" b="0" i="0" u="none" strike="noStrike" dirty="0">
                        <a:solidFill>
                          <a:srgbClr val="000000"/>
                        </a:solidFill>
                        <a:effectLst/>
                        <a:latin typeface="Arial Narrow"/>
                      </a:endParaRPr>
                    </a:p>
                  </a:txBody>
                  <a:tcPr marL="9525" marR="9525" marT="9525" marB="0" anchor="b"/>
                </a:tc>
              </a:tr>
              <a:tr h="263458">
                <a:tc>
                  <a:txBody>
                    <a:bodyPr/>
                    <a:lstStyle/>
                    <a:p>
                      <a:pPr algn="l" fontAlgn="t"/>
                      <a:r>
                        <a:rPr lang="en-GB" sz="1800" u="none" strike="noStrike">
                          <a:effectLst/>
                        </a:rPr>
                        <a:t>I</a:t>
                      </a:r>
                      <a:endParaRPr lang="en-GB" sz="1800" b="1" i="0" u="none" strike="noStrike">
                        <a:solidFill>
                          <a:srgbClr val="000000"/>
                        </a:solidFill>
                        <a:effectLst/>
                        <a:latin typeface="Arial Narrow"/>
                      </a:endParaRPr>
                    </a:p>
                  </a:txBody>
                  <a:tcPr marL="9525" marR="9525" marT="9525" marB="0"/>
                </a:tc>
                <a:tc>
                  <a:txBody>
                    <a:bodyPr/>
                    <a:lstStyle/>
                    <a:p>
                      <a:pPr algn="l" fontAlgn="t"/>
                      <a:r>
                        <a:rPr lang="vi-VN" sz="1800" u="none" strike="noStrike" dirty="0">
                          <a:effectLst/>
                        </a:rPr>
                        <a:t>Deprivarea economică</a:t>
                      </a:r>
                      <a:endParaRPr lang="vi-VN" sz="1800" b="1" i="0" u="none" strike="noStrike" dirty="0">
                        <a:solidFill>
                          <a:srgbClr val="000000"/>
                        </a:solidFill>
                        <a:effectLst/>
                        <a:latin typeface="Arial Narrow"/>
                      </a:endParaRPr>
                    </a:p>
                  </a:txBody>
                  <a:tcPr marL="9525" marR="9525" marT="9525" marB="0"/>
                </a:tc>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l" fontAlgn="b"/>
                      <a:r>
                        <a:rPr lang="en-GB" sz="1800" u="none" strike="noStrike">
                          <a:effectLst/>
                        </a:rPr>
                        <a:t> </a:t>
                      </a:r>
                      <a:endParaRPr lang="en-GB" sz="1800" b="0" i="0" u="none" strike="noStrike">
                        <a:solidFill>
                          <a:srgbClr val="000000"/>
                        </a:solidFill>
                        <a:effectLst/>
                        <a:latin typeface="Arial Narrow"/>
                      </a:endParaRPr>
                    </a:p>
                  </a:txBody>
                  <a:tcPr marL="9525" marR="9525" marT="9525" marB="0" anchor="b"/>
                </a:tc>
              </a:tr>
              <a:tr h="263458">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l" fontAlgn="t"/>
                      <a:r>
                        <a:rPr lang="en-GB" sz="1800" u="none" strike="noStrike" dirty="0">
                          <a:effectLst/>
                        </a:rPr>
                        <a:t> </a:t>
                      </a:r>
                      <a:endParaRPr lang="en-GB" sz="1800" b="1" i="0" u="none" strike="noStrike" dirty="0">
                        <a:solidFill>
                          <a:srgbClr val="000000"/>
                        </a:solidFill>
                        <a:effectLst/>
                        <a:latin typeface="Arial Narrow"/>
                      </a:endParaRPr>
                    </a:p>
                  </a:txBody>
                  <a:tcPr marL="9525" marR="9525" marT="9525" marB="0"/>
                </a:tc>
                <a:tc>
                  <a:txBody>
                    <a:bodyPr/>
                    <a:lstStyle/>
                    <a:p>
                      <a:pPr algn="l" fontAlgn="t"/>
                      <a:r>
                        <a:rPr lang="vi-VN" sz="1800" u="none" strike="noStrike">
                          <a:effectLst/>
                        </a:rPr>
                        <a:t>Activitatea economică</a:t>
                      </a:r>
                      <a:endParaRPr lang="vi-VN" sz="1800" b="1" i="0" u="none" strike="noStrike">
                        <a:solidFill>
                          <a:srgbClr val="000000"/>
                        </a:solidFill>
                        <a:effectLst/>
                        <a:latin typeface="Arial Narrow"/>
                      </a:endParaRPr>
                    </a:p>
                  </a:txBody>
                  <a:tcPr marL="9525" marR="9525" marT="9525" marB="0"/>
                </a:tc>
                <a:tc>
                  <a:txBody>
                    <a:bodyPr/>
                    <a:lstStyle/>
                    <a:p>
                      <a:pPr algn="r" fontAlgn="b"/>
                      <a:r>
                        <a:rPr lang="en-GB" sz="1800" u="none" strike="noStrike">
                          <a:effectLst/>
                        </a:rPr>
                        <a:t>4</a:t>
                      </a:r>
                      <a:endParaRPr lang="en-GB" sz="1800" b="0" i="0" u="none" strike="noStrike">
                        <a:solidFill>
                          <a:srgbClr val="000000"/>
                        </a:solidFill>
                        <a:effectLst/>
                        <a:latin typeface="Arial Narrow"/>
                      </a:endParaRPr>
                    </a:p>
                  </a:txBody>
                  <a:tcPr marL="9525" marR="9525" marT="9525" marB="0" anchor="b"/>
                </a:tc>
              </a:tr>
              <a:tr h="303835">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l" fontAlgn="t"/>
                      <a:r>
                        <a:rPr lang="en-GB" sz="1800" u="none" strike="noStrike" dirty="0">
                          <a:effectLst/>
                        </a:rPr>
                        <a:t> </a:t>
                      </a:r>
                      <a:endParaRPr lang="en-GB" sz="1800" b="1" i="0" u="none" strike="noStrike" dirty="0">
                        <a:solidFill>
                          <a:srgbClr val="000000"/>
                        </a:solidFill>
                        <a:effectLst/>
                        <a:latin typeface="Arial Narrow"/>
                      </a:endParaRPr>
                    </a:p>
                  </a:txBody>
                  <a:tcPr marL="9525" marR="9525" marT="9525" marB="0"/>
                </a:tc>
                <a:tc>
                  <a:txBody>
                    <a:bodyPr/>
                    <a:lstStyle/>
                    <a:p>
                      <a:pPr algn="l" fontAlgn="t"/>
                      <a:r>
                        <a:rPr lang="vi-VN" sz="1800" u="none" strike="noStrike">
                          <a:effectLst/>
                        </a:rPr>
                        <a:t>Agricultură</a:t>
                      </a:r>
                      <a:endParaRPr lang="vi-VN" sz="1800" b="1" i="0" u="none" strike="noStrike">
                        <a:solidFill>
                          <a:srgbClr val="000000"/>
                        </a:solidFill>
                        <a:effectLst/>
                        <a:latin typeface="Arial Narrow"/>
                      </a:endParaRPr>
                    </a:p>
                  </a:txBody>
                  <a:tcPr marL="9525" marR="9525" marT="9525" marB="0"/>
                </a:tc>
                <a:tc>
                  <a:txBody>
                    <a:bodyPr/>
                    <a:lstStyle/>
                    <a:p>
                      <a:pPr algn="r" fontAlgn="b"/>
                      <a:r>
                        <a:rPr lang="en-GB" sz="1800" u="none" strike="noStrike">
                          <a:effectLst/>
                        </a:rPr>
                        <a:t>6</a:t>
                      </a:r>
                      <a:endParaRPr lang="en-GB" sz="1800" b="0" i="0" u="none" strike="noStrike">
                        <a:solidFill>
                          <a:srgbClr val="000000"/>
                        </a:solidFill>
                        <a:effectLst/>
                        <a:latin typeface="Arial Narrow"/>
                      </a:endParaRPr>
                    </a:p>
                  </a:txBody>
                  <a:tcPr marL="9525" marR="9525" marT="9525" marB="0" anchor="b"/>
                </a:tc>
              </a:tr>
              <a:tr h="263458">
                <a:tc>
                  <a:txBody>
                    <a:bodyPr/>
                    <a:lstStyle/>
                    <a:p>
                      <a:pPr algn="l" fontAlgn="t"/>
                      <a:r>
                        <a:rPr lang="en-GB" sz="1800" u="none" strike="noStrike">
                          <a:effectLst/>
                        </a:rPr>
                        <a:t>II</a:t>
                      </a:r>
                      <a:endParaRPr lang="en-GB" sz="1800" b="1" i="0" u="none" strike="noStrike">
                        <a:solidFill>
                          <a:srgbClr val="000000"/>
                        </a:solidFill>
                        <a:effectLst/>
                        <a:latin typeface="Arial Narrow"/>
                      </a:endParaRPr>
                    </a:p>
                  </a:txBody>
                  <a:tcPr marL="9525" marR="9525" marT="9525" marB="0"/>
                </a:tc>
                <a:tc>
                  <a:txBody>
                    <a:bodyPr/>
                    <a:lstStyle/>
                    <a:p>
                      <a:pPr algn="l" fontAlgn="t"/>
                      <a:r>
                        <a:rPr lang="vi-VN" sz="1800" u="none" strike="noStrike" dirty="0">
                          <a:effectLst/>
                        </a:rPr>
                        <a:t>Deprivarea demografică</a:t>
                      </a:r>
                      <a:endParaRPr lang="vi-VN" sz="1800" b="1" i="0" u="none" strike="noStrike" dirty="0">
                        <a:solidFill>
                          <a:srgbClr val="000000"/>
                        </a:solidFill>
                        <a:effectLst/>
                        <a:latin typeface="Arial Narrow"/>
                      </a:endParaRPr>
                    </a:p>
                  </a:txBody>
                  <a:tcPr marL="9525" marR="9525" marT="9525" marB="0"/>
                </a:tc>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r" fontAlgn="b"/>
                      <a:r>
                        <a:rPr lang="en-GB" sz="1800" u="none" strike="noStrike">
                          <a:effectLst/>
                        </a:rPr>
                        <a:t>6</a:t>
                      </a:r>
                      <a:endParaRPr lang="en-GB" sz="1800" b="0" i="0" u="none" strike="noStrike">
                        <a:solidFill>
                          <a:srgbClr val="000000"/>
                        </a:solidFill>
                        <a:effectLst/>
                        <a:latin typeface="Arial Narrow"/>
                      </a:endParaRPr>
                    </a:p>
                  </a:txBody>
                  <a:tcPr marL="9525" marR="9525" marT="9525" marB="0" anchor="b"/>
                </a:tc>
              </a:tr>
              <a:tr h="263458">
                <a:tc>
                  <a:txBody>
                    <a:bodyPr/>
                    <a:lstStyle/>
                    <a:p>
                      <a:pPr algn="l" fontAlgn="t"/>
                      <a:r>
                        <a:rPr lang="en-GB" sz="1800" u="none" strike="noStrike">
                          <a:effectLst/>
                        </a:rPr>
                        <a:t>III</a:t>
                      </a:r>
                      <a:endParaRPr lang="en-GB" sz="1800" b="1" i="0" u="none" strike="noStrike">
                        <a:solidFill>
                          <a:srgbClr val="000000"/>
                        </a:solidFill>
                        <a:effectLst/>
                        <a:latin typeface="Arial Narrow"/>
                      </a:endParaRPr>
                    </a:p>
                  </a:txBody>
                  <a:tcPr marL="9525" marR="9525" marT="9525" marB="0"/>
                </a:tc>
                <a:tc>
                  <a:txBody>
                    <a:bodyPr/>
                    <a:lstStyle/>
                    <a:p>
                      <a:pPr algn="l" fontAlgn="t"/>
                      <a:r>
                        <a:rPr lang="vi-VN" sz="1800" u="none" strike="noStrike" dirty="0">
                          <a:effectLst/>
                        </a:rPr>
                        <a:t>Deprivarea financiară</a:t>
                      </a:r>
                      <a:endParaRPr lang="vi-VN" sz="1800" b="1" i="0" u="none" strike="noStrike" dirty="0">
                        <a:solidFill>
                          <a:srgbClr val="000000"/>
                        </a:solidFill>
                        <a:effectLst/>
                        <a:latin typeface="Arial Narrow"/>
                      </a:endParaRPr>
                    </a:p>
                  </a:txBody>
                  <a:tcPr marL="9525" marR="9525" marT="9525" marB="0"/>
                </a:tc>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r" fontAlgn="b"/>
                      <a:r>
                        <a:rPr lang="en-GB" sz="1800" u="none" strike="noStrike">
                          <a:effectLst/>
                        </a:rPr>
                        <a:t>3</a:t>
                      </a:r>
                      <a:endParaRPr lang="en-GB" sz="1800" b="0" i="0" u="none" strike="noStrike">
                        <a:solidFill>
                          <a:srgbClr val="000000"/>
                        </a:solidFill>
                        <a:effectLst/>
                        <a:latin typeface="Arial Narrow"/>
                      </a:endParaRPr>
                    </a:p>
                  </a:txBody>
                  <a:tcPr marL="9525" marR="9525" marT="9525" marB="0" anchor="b"/>
                </a:tc>
              </a:tr>
              <a:tr h="263458">
                <a:tc>
                  <a:txBody>
                    <a:bodyPr/>
                    <a:lstStyle/>
                    <a:p>
                      <a:pPr algn="l" fontAlgn="b"/>
                      <a:r>
                        <a:rPr lang="en-GB" sz="1800" u="none" strike="noStrike">
                          <a:effectLst/>
                        </a:rPr>
                        <a:t>IV</a:t>
                      </a:r>
                      <a:endParaRPr lang="en-GB" sz="1800" b="1" i="0" u="none" strike="noStrike">
                        <a:solidFill>
                          <a:srgbClr val="000000"/>
                        </a:solidFill>
                        <a:effectLst/>
                        <a:latin typeface="Arial Narrow"/>
                      </a:endParaRPr>
                    </a:p>
                  </a:txBody>
                  <a:tcPr marL="9525" marR="9525" marT="9525" marB="0" anchor="b"/>
                </a:tc>
                <a:tc>
                  <a:txBody>
                    <a:bodyPr/>
                    <a:lstStyle/>
                    <a:p>
                      <a:pPr algn="l" fontAlgn="t"/>
                      <a:r>
                        <a:rPr lang="vi-VN" sz="1800" u="none" strike="noStrike" dirty="0">
                          <a:effectLst/>
                        </a:rPr>
                        <a:t>Deprivarea de servicii de sănătate</a:t>
                      </a:r>
                      <a:endParaRPr lang="vi-VN" sz="1800" b="1" i="0" u="none" strike="noStrike" dirty="0">
                        <a:solidFill>
                          <a:srgbClr val="000000"/>
                        </a:solidFill>
                        <a:effectLst/>
                        <a:latin typeface="Arial Narrow"/>
                      </a:endParaRPr>
                    </a:p>
                  </a:txBody>
                  <a:tcPr marL="9525" marR="9525" marT="9525" marB="0"/>
                </a:tc>
                <a:tc>
                  <a:txBody>
                    <a:bodyPr/>
                    <a:lstStyle/>
                    <a:p>
                      <a:pPr algn="l" fontAlgn="t"/>
                      <a:r>
                        <a:rPr lang="en-GB" sz="1800" u="none" strike="noStrike" dirty="0">
                          <a:effectLst/>
                        </a:rPr>
                        <a:t> </a:t>
                      </a:r>
                      <a:endParaRPr lang="en-GB" sz="1800" b="0" i="0" u="none" strike="noStrike" dirty="0">
                        <a:solidFill>
                          <a:srgbClr val="000000"/>
                        </a:solidFill>
                        <a:effectLst/>
                        <a:latin typeface="Arial Narrow"/>
                      </a:endParaRPr>
                    </a:p>
                  </a:txBody>
                  <a:tcPr marL="9525" marR="9525" marT="9525" marB="0"/>
                </a:tc>
                <a:tc>
                  <a:txBody>
                    <a:bodyPr/>
                    <a:lstStyle/>
                    <a:p>
                      <a:pPr algn="r" fontAlgn="b"/>
                      <a:r>
                        <a:rPr lang="en-GB" sz="1800" u="none" strike="noStrike" dirty="0">
                          <a:effectLst/>
                        </a:rPr>
                        <a:t>4</a:t>
                      </a:r>
                      <a:endParaRPr lang="en-GB" sz="1800" b="0" i="0" u="none" strike="noStrike" dirty="0">
                        <a:solidFill>
                          <a:srgbClr val="000000"/>
                        </a:solidFill>
                        <a:effectLst/>
                        <a:latin typeface="Arial Narrow"/>
                      </a:endParaRPr>
                    </a:p>
                  </a:txBody>
                  <a:tcPr marL="9525" marR="9525" marT="9525" marB="0" anchor="b"/>
                </a:tc>
              </a:tr>
              <a:tr h="263458">
                <a:tc>
                  <a:txBody>
                    <a:bodyPr/>
                    <a:lstStyle/>
                    <a:p>
                      <a:pPr algn="l" fontAlgn="t"/>
                      <a:r>
                        <a:rPr lang="en-GB" sz="1800" u="none" strike="noStrike">
                          <a:effectLst/>
                        </a:rPr>
                        <a:t>V</a:t>
                      </a:r>
                      <a:endParaRPr lang="en-GB" sz="1800" b="1" i="0" u="none" strike="noStrike">
                        <a:solidFill>
                          <a:srgbClr val="000000"/>
                        </a:solidFill>
                        <a:effectLst/>
                        <a:latin typeface="Arial Narrow"/>
                      </a:endParaRPr>
                    </a:p>
                  </a:txBody>
                  <a:tcPr marL="9525" marR="9525" marT="9525" marB="0"/>
                </a:tc>
                <a:tc>
                  <a:txBody>
                    <a:bodyPr/>
                    <a:lstStyle/>
                    <a:p>
                      <a:pPr algn="l" fontAlgn="t"/>
                      <a:r>
                        <a:rPr lang="en-GB" sz="1800" u="none" strike="noStrike" dirty="0" err="1">
                          <a:effectLst/>
                        </a:rPr>
                        <a:t>Deprivarea</a:t>
                      </a:r>
                      <a:r>
                        <a:rPr lang="en-GB" sz="1800" u="none" strike="noStrike" dirty="0">
                          <a:effectLst/>
                        </a:rPr>
                        <a:t> de </a:t>
                      </a:r>
                      <a:r>
                        <a:rPr lang="en-GB" sz="1800" u="none" strike="noStrike" dirty="0" err="1">
                          <a:effectLst/>
                        </a:rPr>
                        <a:t>servicii</a:t>
                      </a:r>
                      <a:r>
                        <a:rPr lang="en-GB" sz="1800" u="none" strike="noStrike" dirty="0">
                          <a:effectLst/>
                        </a:rPr>
                        <a:t> de </a:t>
                      </a:r>
                      <a:r>
                        <a:rPr lang="en-GB" sz="1800" u="none" strike="noStrike" dirty="0" err="1">
                          <a:effectLst/>
                        </a:rPr>
                        <a:t>educație</a:t>
                      </a:r>
                      <a:endParaRPr lang="en-GB" sz="1800" b="1" i="0" u="none" strike="noStrike" dirty="0">
                        <a:solidFill>
                          <a:srgbClr val="000000"/>
                        </a:solidFill>
                        <a:effectLst/>
                        <a:latin typeface="Arial Narrow"/>
                      </a:endParaRPr>
                    </a:p>
                  </a:txBody>
                  <a:tcPr marL="9525" marR="9525" marT="9525" marB="0"/>
                </a:tc>
                <a:tc>
                  <a:txBody>
                    <a:bodyPr/>
                    <a:lstStyle/>
                    <a:p>
                      <a:pPr algn="l" fontAlgn="t"/>
                      <a:r>
                        <a:rPr lang="en-GB" sz="1800" u="none" strike="noStrike" dirty="0">
                          <a:effectLst/>
                        </a:rPr>
                        <a:t> </a:t>
                      </a:r>
                      <a:endParaRPr lang="en-GB" sz="1800" b="1" i="0" u="none" strike="noStrike" dirty="0">
                        <a:solidFill>
                          <a:srgbClr val="000000"/>
                        </a:solidFill>
                        <a:effectLst/>
                        <a:latin typeface="Arial Narrow"/>
                      </a:endParaRPr>
                    </a:p>
                  </a:txBody>
                  <a:tcPr marL="9525" marR="9525" marT="9525" marB="0"/>
                </a:tc>
                <a:tc>
                  <a:txBody>
                    <a:bodyPr/>
                    <a:lstStyle/>
                    <a:p>
                      <a:pPr algn="l" fontAlgn="b"/>
                      <a:r>
                        <a:rPr lang="en-GB" sz="1800" u="none" strike="noStrike">
                          <a:effectLst/>
                        </a:rPr>
                        <a:t> </a:t>
                      </a:r>
                      <a:endParaRPr lang="en-GB" sz="1800" b="0" i="0" u="none" strike="noStrike">
                        <a:solidFill>
                          <a:srgbClr val="000000"/>
                        </a:solidFill>
                        <a:effectLst/>
                        <a:latin typeface="Arial Narrow"/>
                      </a:endParaRPr>
                    </a:p>
                  </a:txBody>
                  <a:tcPr marL="9525" marR="9525" marT="9525" marB="0" anchor="b"/>
                </a:tc>
              </a:tr>
              <a:tr h="263458">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l" fontAlgn="t"/>
                      <a:r>
                        <a:rPr lang="vi-VN" sz="1800" u="none" strike="noStrike" dirty="0">
                          <a:effectLst/>
                        </a:rPr>
                        <a:t>Învățămîntul preșcolar</a:t>
                      </a:r>
                      <a:endParaRPr lang="vi-VN" sz="1800" b="1" i="0" u="none" strike="noStrike" dirty="0">
                        <a:solidFill>
                          <a:srgbClr val="000000"/>
                        </a:solidFill>
                        <a:effectLst/>
                        <a:latin typeface="Arial Narrow"/>
                      </a:endParaRPr>
                    </a:p>
                  </a:txBody>
                  <a:tcPr marL="9525" marR="9525" marT="9525" marB="0"/>
                </a:tc>
                <a:tc>
                  <a:txBody>
                    <a:bodyPr/>
                    <a:lstStyle/>
                    <a:p>
                      <a:pPr algn="r" fontAlgn="b"/>
                      <a:r>
                        <a:rPr lang="en-GB" sz="1800" u="none" strike="noStrike">
                          <a:effectLst/>
                        </a:rPr>
                        <a:t>3</a:t>
                      </a:r>
                      <a:endParaRPr lang="en-GB" sz="1800" b="0" i="0" u="none" strike="noStrike">
                        <a:solidFill>
                          <a:srgbClr val="000000"/>
                        </a:solidFill>
                        <a:effectLst/>
                        <a:latin typeface="Arial Narrow"/>
                      </a:endParaRPr>
                    </a:p>
                  </a:txBody>
                  <a:tcPr marL="9525" marR="9525" marT="9525" marB="0" anchor="b"/>
                </a:tc>
              </a:tr>
              <a:tr h="303835">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l" fontAlgn="t"/>
                      <a:r>
                        <a:rPr lang="vi-VN" sz="1800" u="none" strike="noStrike" dirty="0">
                          <a:effectLst/>
                        </a:rPr>
                        <a:t>Învățămîntul școlar</a:t>
                      </a:r>
                      <a:endParaRPr lang="vi-VN" sz="1800" b="1" i="0" u="none" strike="noStrike" dirty="0">
                        <a:solidFill>
                          <a:srgbClr val="000000"/>
                        </a:solidFill>
                        <a:effectLst/>
                        <a:latin typeface="Arial Narrow"/>
                      </a:endParaRPr>
                    </a:p>
                  </a:txBody>
                  <a:tcPr marL="9525" marR="9525" marT="9525" marB="0"/>
                </a:tc>
                <a:tc>
                  <a:txBody>
                    <a:bodyPr/>
                    <a:lstStyle/>
                    <a:p>
                      <a:pPr algn="r" fontAlgn="b"/>
                      <a:r>
                        <a:rPr lang="en-GB" sz="1800" u="none" strike="noStrike">
                          <a:effectLst/>
                        </a:rPr>
                        <a:t>3</a:t>
                      </a:r>
                      <a:endParaRPr lang="en-GB" sz="1800" b="0" i="0" u="none" strike="noStrike">
                        <a:solidFill>
                          <a:srgbClr val="000000"/>
                        </a:solidFill>
                        <a:effectLst/>
                        <a:latin typeface="Arial Narrow"/>
                      </a:endParaRPr>
                    </a:p>
                  </a:txBody>
                  <a:tcPr marL="9525" marR="9525" marT="9525" marB="0" anchor="b"/>
                </a:tc>
              </a:tr>
              <a:tr h="263458">
                <a:tc>
                  <a:txBody>
                    <a:bodyPr/>
                    <a:lstStyle/>
                    <a:p>
                      <a:pPr algn="l" fontAlgn="t"/>
                      <a:r>
                        <a:rPr lang="en-GB" sz="1800" u="none" strike="noStrike">
                          <a:effectLst/>
                        </a:rPr>
                        <a:t>VI</a:t>
                      </a:r>
                      <a:endParaRPr lang="en-GB" sz="1800" b="1" i="0" u="none" strike="noStrike">
                        <a:solidFill>
                          <a:srgbClr val="000000"/>
                        </a:solidFill>
                        <a:effectLst/>
                        <a:latin typeface="Arial Narrow"/>
                      </a:endParaRPr>
                    </a:p>
                  </a:txBody>
                  <a:tcPr marL="9525" marR="9525" marT="9525" marB="0"/>
                </a:tc>
                <a:tc>
                  <a:txBody>
                    <a:bodyPr/>
                    <a:lstStyle/>
                    <a:p>
                      <a:pPr algn="l" fontAlgn="t"/>
                      <a:r>
                        <a:rPr lang="vi-VN" sz="1800" u="none" strike="noStrike">
                          <a:effectLst/>
                        </a:rPr>
                        <a:t>Deprivarea de infrastructură</a:t>
                      </a:r>
                      <a:endParaRPr lang="vi-VN" sz="1800" b="1" i="0" u="none" strike="noStrike">
                        <a:solidFill>
                          <a:srgbClr val="000000"/>
                        </a:solidFill>
                        <a:effectLst/>
                        <a:latin typeface="Arial Narrow"/>
                      </a:endParaRPr>
                    </a:p>
                  </a:txBody>
                  <a:tcPr marL="9525" marR="9525" marT="9525" marB="0"/>
                </a:tc>
                <a:tc>
                  <a:txBody>
                    <a:bodyPr/>
                    <a:lstStyle/>
                    <a:p>
                      <a:pPr algn="l" fontAlgn="t"/>
                      <a:r>
                        <a:rPr lang="en-GB" sz="1800" u="none" strike="noStrike" dirty="0">
                          <a:effectLst/>
                        </a:rPr>
                        <a:t> </a:t>
                      </a:r>
                      <a:endParaRPr lang="en-GB" sz="1800" b="1" i="0" u="none" strike="noStrike" dirty="0">
                        <a:solidFill>
                          <a:srgbClr val="000000"/>
                        </a:solidFill>
                        <a:effectLst/>
                        <a:latin typeface="Arial Narrow"/>
                      </a:endParaRPr>
                    </a:p>
                  </a:txBody>
                  <a:tcPr marL="9525" marR="9525" marT="9525" marB="0"/>
                </a:tc>
                <a:tc>
                  <a:txBody>
                    <a:bodyPr/>
                    <a:lstStyle/>
                    <a:p>
                      <a:pPr algn="l" fontAlgn="b"/>
                      <a:r>
                        <a:rPr lang="en-GB" sz="1800" u="none" strike="noStrike">
                          <a:effectLst/>
                        </a:rPr>
                        <a:t> </a:t>
                      </a:r>
                      <a:endParaRPr lang="en-GB" sz="1800" b="0" i="0" u="none" strike="noStrike">
                        <a:solidFill>
                          <a:srgbClr val="000000"/>
                        </a:solidFill>
                        <a:effectLst/>
                        <a:latin typeface="Arial Narrow"/>
                      </a:endParaRPr>
                    </a:p>
                  </a:txBody>
                  <a:tcPr marL="9525" marR="9525" marT="9525" marB="0" anchor="b"/>
                </a:tc>
              </a:tr>
              <a:tr h="263458">
                <a:tc>
                  <a:txBody>
                    <a:bodyPr/>
                    <a:lstStyle/>
                    <a:p>
                      <a:pPr algn="l" fontAlgn="t"/>
                      <a:r>
                        <a:rPr lang="en-GB" sz="1800" u="none" strike="noStrike">
                          <a:effectLst/>
                        </a:rPr>
                        <a:t> </a:t>
                      </a:r>
                      <a:endParaRPr lang="en-GB" sz="1800" b="0" i="0" u="none" strike="noStrike">
                        <a:solidFill>
                          <a:srgbClr val="000000"/>
                        </a:solidFill>
                        <a:effectLst/>
                        <a:latin typeface="Arial Narrow"/>
                      </a:endParaRPr>
                    </a:p>
                  </a:txBody>
                  <a:tcPr marL="9525" marR="9525" marT="9525" marB="0"/>
                </a:tc>
                <a:tc>
                  <a:txBody>
                    <a:bodyPr/>
                    <a:lstStyle/>
                    <a:p>
                      <a:pPr algn="l" fontAlgn="t"/>
                      <a:r>
                        <a:rPr lang="en-GB" sz="1800" u="none" strike="noStrike" dirty="0">
                          <a:effectLst/>
                        </a:rPr>
                        <a:t> </a:t>
                      </a:r>
                      <a:endParaRPr lang="en-GB" sz="1800" b="0" i="0" u="none" strike="noStrike" dirty="0">
                        <a:solidFill>
                          <a:srgbClr val="000000"/>
                        </a:solidFill>
                        <a:effectLst/>
                        <a:latin typeface="Arial Narrow"/>
                      </a:endParaRPr>
                    </a:p>
                  </a:txBody>
                  <a:tcPr marL="9525" marR="9525" marT="9525" marB="0"/>
                </a:tc>
                <a:tc>
                  <a:txBody>
                    <a:bodyPr/>
                    <a:lstStyle/>
                    <a:p>
                      <a:pPr algn="l" fontAlgn="t"/>
                      <a:r>
                        <a:rPr lang="en-GB" sz="1800" u="none" strike="noStrike" dirty="0" err="1">
                          <a:effectLst/>
                        </a:rPr>
                        <a:t>Drumuri</a:t>
                      </a:r>
                      <a:r>
                        <a:rPr lang="en-GB" sz="1800" u="none" strike="noStrike" dirty="0">
                          <a:effectLst/>
                        </a:rPr>
                        <a:t> </a:t>
                      </a:r>
                      <a:r>
                        <a:rPr lang="en-GB" sz="1800" u="none" strike="noStrike" dirty="0" err="1">
                          <a:effectLst/>
                        </a:rPr>
                        <a:t>și</a:t>
                      </a:r>
                      <a:r>
                        <a:rPr lang="en-GB" sz="1800" u="none" strike="noStrike" dirty="0">
                          <a:effectLst/>
                        </a:rPr>
                        <a:t> </a:t>
                      </a:r>
                      <a:r>
                        <a:rPr lang="ro-MO" sz="1800" u="none" strike="noStrike" dirty="0" smtClean="0">
                          <a:effectLst/>
                        </a:rPr>
                        <a:t>t</a:t>
                      </a:r>
                      <a:r>
                        <a:rPr lang="en-GB" sz="1800" u="none" strike="noStrike" dirty="0" err="1" smtClean="0">
                          <a:effectLst/>
                        </a:rPr>
                        <a:t>ransporturi</a:t>
                      </a:r>
                      <a:endParaRPr lang="en-GB" sz="1800" b="1" i="0" u="none" strike="noStrike" dirty="0">
                        <a:solidFill>
                          <a:srgbClr val="000000"/>
                        </a:solidFill>
                        <a:effectLst/>
                        <a:latin typeface="Arial Narrow"/>
                      </a:endParaRPr>
                    </a:p>
                  </a:txBody>
                  <a:tcPr marL="9525" marR="9525" marT="9525" marB="0"/>
                </a:tc>
                <a:tc>
                  <a:txBody>
                    <a:bodyPr/>
                    <a:lstStyle/>
                    <a:p>
                      <a:pPr algn="r" fontAlgn="b"/>
                      <a:r>
                        <a:rPr lang="en-GB" sz="1800" u="none" strike="noStrike" dirty="0">
                          <a:effectLst/>
                        </a:rPr>
                        <a:t>3</a:t>
                      </a:r>
                      <a:endParaRPr lang="en-GB" sz="1800" b="0" i="0" u="none" strike="noStrike" dirty="0">
                        <a:solidFill>
                          <a:srgbClr val="000000"/>
                        </a:solidFill>
                        <a:effectLst/>
                        <a:latin typeface="Arial Narrow"/>
                      </a:endParaRPr>
                    </a:p>
                  </a:txBody>
                  <a:tcPr marL="9525" marR="9525" marT="9525" marB="0" anchor="b"/>
                </a:tc>
              </a:tr>
              <a:tr h="303835">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l" fontAlgn="t"/>
                      <a:r>
                        <a:rPr lang="en-GB" sz="1800" u="none" strike="noStrike" dirty="0" err="1">
                          <a:effectLst/>
                        </a:rPr>
                        <a:t>Apa</a:t>
                      </a:r>
                      <a:r>
                        <a:rPr lang="en-GB" sz="1800" u="none" strike="noStrike" dirty="0">
                          <a:effectLst/>
                        </a:rPr>
                        <a:t> </a:t>
                      </a:r>
                      <a:r>
                        <a:rPr lang="en-GB" sz="1800" u="none" strike="noStrike" dirty="0" err="1">
                          <a:effectLst/>
                        </a:rPr>
                        <a:t>si</a:t>
                      </a:r>
                      <a:r>
                        <a:rPr lang="en-GB" sz="1800" u="none" strike="noStrike" dirty="0">
                          <a:effectLst/>
                        </a:rPr>
                        <a:t> </a:t>
                      </a:r>
                      <a:r>
                        <a:rPr lang="en-GB" sz="1800" u="none" strike="noStrike" dirty="0" err="1">
                          <a:effectLst/>
                        </a:rPr>
                        <a:t>Canalizare</a:t>
                      </a:r>
                      <a:endParaRPr lang="en-GB" sz="1800" b="1" i="0" u="none" strike="noStrike" dirty="0">
                        <a:solidFill>
                          <a:srgbClr val="000000"/>
                        </a:solidFill>
                        <a:effectLst/>
                        <a:latin typeface="Arial Narrow"/>
                      </a:endParaRPr>
                    </a:p>
                  </a:txBody>
                  <a:tcPr marL="9525" marR="9525" marT="9525" marB="0"/>
                </a:tc>
                <a:tc>
                  <a:txBody>
                    <a:bodyPr/>
                    <a:lstStyle/>
                    <a:p>
                      <a:pPr algn="r" fontAlgn="b"/>
                      <a:r>
                        <a:rPr lang="en-GB" sz="1800" u="none" strike="noStrike" dirty="0">
                          <a:effectLst/>
                        </a:rPr>
                        <a:t>4</a:t>
                      </a:r>
                      <a:endParaRPr lang="en-GB" sz="1800" b="0" i="0" u="none" strike="noStrike" dirty="0">
                        <a:solidFill>
                          <a:srgbClr val="000000"/>
                        </a:solidFill>
                        <a:effectLst/>
                        <a:latin typeface="Arial Narrow"/>
                      </a:endParaRPr>
                    </a:p>
                  </a:txBody>
                  <a:tcPr marL="9525" marR="9525" marT="9525" marB="0" anchor="b"/>
                </a:tc>
              </a:tr>
              <a:tr h="303835">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l" fontAlgn="t"/>
                      <a:r>
                        <a:rPr lang="vi-VN" sz="1800" u="none" strike="noStrike" dirty="0">
                          <a:effectLst/>
                        </a:rPr>
                        <a:t>Energetică</a:t>
                      </a:r>
                      <a:endParaRPr lang="vi-VN" sz="1800" b="1" i="0" u="none" strike="noStrike" dirty="0">
                        <a:solidFill>
                          <a:srgbClr val="000000"/>
                        </a:solidFill>
                        <a:effectLst/>
                        <a:latin typeface="Arial Narrow"/>
                      </a:endParaRPr>
                    </a:p>
                  </a:txBody>
                  <a:tcPr marL="9525" marR="9525" marT="9525" marB="0"/>
                </a:tc>
                <a:tc>
                  <a:txBody>
                    <a:bodyPr/>
                    <a:lstStyle/>
                    <a:p>
                      <a:pPr algn="r" fontAlgn="b"/>
                      <a:r>
                        <a:rPr lang="en-GB" sz="1800" u="none" strike="noStrike" dirty="0">
                          <a:effectLst/>
                        </a:rPr>
                        <a:t>4</a:t>
                      </a:r>
                      <a:endParaRPr lang="en-GB" sz="1800" b="0" i="0" u="none" strike="noStrike" dirty="0">
                        <a:solidFill>
                          <a:srgbClr val="000000"/>
                        </a:solidFill>
                        <a:effectLst/>
                        <a:latin typeface="Arial Narrow"/>
                      </a:endParaRPr>
                    </a:p>
                  </a:txBody>
                  <a:tcPr marL="9525" marR="9525" marT="9525" marB="0" anchor="b"/>
                </a:tc>
              </a:tr>
              <a:tr h="303835">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l" fontAlgn="t"/>
                      <a:r>
                        <a:rPr lang="en-GB" sz="1800" u="none" strike="noStrike" dirty="0" err="1">
                          <a:effectLst/>
                        </a:rPr>
                        <a:t>Comunicaţii</a:t>
                      </a:r>
                      <a:endParaRPr lang="en-GB" sz="1800" b="1" i="0" u="none" strike="noStrike" dirty="0">
                        <a:solidFill>
                          <a:srgbClr val="000000"/>
                        </a:solidFill>
                        <a:effectLst/>
                        <a:latin typeface="Arial Narrow"/>
                      </a:endParaRPr>
                    </a:p>
                  </a:txBody>
                  <a:tcPr marL="9525" marR="9525" marT="9525" marB="0"/>
                </a:tc>
                <a:tc>
                  <a:txBody>
                    <a:bodyPr/>
                    <a:lstStyle/>
                    <a:p>
                      <a:pPr algn="r" fontAlgn="b"/>
                      <a:r>
                        <a:rPr lang="ro-MO" sz="1800" u="none" strike="noStrike" dirty="0" smtClean="0">
                          <a:effectLst/>
                        </a:rPr>
                        <a:t>3</a:t>
                      </a:r>
                      <a:endParaRPr lang="en-GB" sz="1800" b="0" i="0" u="none" strike="noStrike" dirty="0">
                        <a:solidFill>
                          <a:srgbClr val="000000"/>
                        </a:solidFill>
                        <a:effectLst/>
                        <a:latin typeface="Arial Narrow"/>
                      </a:endParaRPr>
                    </a:p>
                  </a:txBody>
                  <a:tcPr marL="9525" marR="9525" marT="9525" marB="0" anchor="b"/>
                </a:tc>
              </a:tr>
              <a:tr h="303835">
                <a:tc>
                  <a:txBody>
                    <a:bodyPr/>
                    <a:lstStyle/>
                    <a:p>
                      <a:pPr algn="l" fontAlgn="t"/>
                      <a:r>
                        <a:rPr lang="en-GB" sz="1800" u="none" strike="noStrike">
                          <a:effectLst/>
                        </a:rPr>
                        <a:t>VII</a:t>
                      </a:r>
                      <a:endParaRPr lang="en-GB" sz="1800" b="1" i="0" u="none" strike="noStrike">
                        <a:solidFill>
                          <a:srgbClr val="000000"/>
                        </a:solidFill>
                        <a:effectLst/>
                        <a:latin typeface="Arial Narrow"/>
                      </a:endParaRPr>
                    </a:p>
                  </a:txBody>
                  <a:tcPr marL="9525" marR="9525" marT="9525" marB="0"/>
                </a:tc>
                <a:tc>
                  <a:txBody>
                    <a:bodyPr/>
                    <a:lstStyle/>
                    <a:p>
                      <a:pPr algn="l" fontAlgn="t"/>
                      <a:r>
                        <a:rPr lang="vi-VN" sz="1800" u="none" strike="noStrike">
                          <a:effectLst/>
                        </a:rPr>
                        <a:t>Deprivarea socială</a:t>
                      </a:r>
                      <a:endParaRPr lang="vi-VN" sz="1800" b="1" i="0" u="none" strike="noStrike">
                        <a:solidFill>
                          <a:srgbClr val="000000"/>
                        </a:solidFill>
                        <a:effectLst/>
                        <a:latin typeface="Arial Narrow"/>
                      </a:endParaRPr>
                    </a:p>
                  </a:txBody>
                  <a:tcPr marL="9525" marR="9525" marT="9525" marB="0"/>
                </a:tc>
                <a:tc>
                  <a:txBody>
                    <a:bodyPr/>
                    <a:lstStyle/>
                    <a:p>
                      <a:pPr algn="l" fontAlgn="t"/>
                      <a:r>
                        <a:rPr lang="en-GB" sz="1800" u="none" strike="noStrike" dirty="0">
                          <a:effectLst/>
                        </a:rPr>
                        <a:t> </a:t>
                      </a:r>
                      <a:endParaRPr lang="en-GB" sz="1800" b="1" i="0" u="none" strike="noStrike" dirty="0">
                        <a:solidFill>
                          <a:srgbClr val="000000"/>
                        </a:solidFill>
                        <a:effectLst/>
                        <a:latin typeface="Arial Narrow"/>
                      </a:endParaRPr>
                    </a:p>
                  </a:txBody>
                  <a:tcPr marL="9525" marR="9525" marT="9525" marB="0"/>
                </a:tc>
                <a:tc>
                  <a:txBody>
                    <a:bodyPr/>
                    <a:lstStyle/>
                    <a:p>
                      <a:pPr algn="r" fontAlgn="b"/>
                      <a:r>
                        <a:rPr lang="en-GB" sz="1800" u="none" strike="noStrike" dirty="0">
                          <a:effectLst/>
                        </a:rPr>
                        <a:t>4</a:t>
                      </a:r>
                      <a:endParaRPr lang="en-GB" sz="1800" b="0" i="0" u="none" strike="noStrike" dirty="0">
                        <a:solidFill>
                          <a:srgbClr val="000000"/>
                        </a:solidFill>
                        <a:effectLst/>
                        <a:latin typeface="Arial Narrow"/>
                      </a:endParaRPr>
                    </a:p>
                  </a:txBody>
                  <a:tcPr marL="9525" marR="9525" marT="9525" marB="0" anchor="b"/>
                </a:tc>
              </a:tr>
              <a:tr h="263458">
                <a:tc>
                  <a:txBody>
                    <a:bodyPr/>
                    <a:lstStyle/>
                    <a:p>
                      <a:pPr algn="l" fontAlgn="t"/>
                      <a:r>
                        <a:rPr lang="en-GB" sz="1800" u="none" strike="noStrike">
                          <a:effectLst/>
                        </a:rPr>
                        <a:t>VIII</a:t>
                      </a:r>
                      <a:endParaRPr lang="en-GB" sz="1800" b="1" i="0" u="none" strike="noStrike">
                        <a:solidFill>
                          <a:srgbClr val="000000"/>
                        </a:solidFill>
                        <a:effectLst/>
                        <a:latin typeface="Arial Narrow"/>
                      </a:endParaRPr>
                    </a:p>
                  </a:txBody>
                  <a:tcPr marL="9525" marR="9525" marT="9525" marB="0"/>
                </a:tc>
                <a:tc>
                  <a:txBody>
                    <a:bodyPr/>
                    <a:lstStyle/>
                    <a:p>
                      <a:pPr algn="l" fontAlgn="t"/>
                      <a:r>
                        <a:rPr lang="pt-BR" sz="1800" u="none" strike="noStrike">
                          <a:effectLst/>
                        </a:rPr>
                        <a:t>Deprivarea de condiții de mediu</a:t>
                      </a:r>
                      <a:endParaRPr lang="pt-BR" sz="1800" b="1" i="0" u="none" strike="noStrike">
                        <a:solidFill>
                          <a:srgbClr val="000000"/>
                        </a:solidFill>
                        <a:effectLst/>
                        <a:latin typeface="Arial Narrow"/>
                      </a:endParaRPr>
                    </a:p>
                  </a:txBody>
                  <a:tcPr marL="9525" marR="9525" marT="9525" marB="0"/>
                </a:tc>
                <a:tc>
                  <a:txBody>
                    <a:bodyPr/>
                    <a:lstStyle/>
                    <a:p>
                      <a:pPr algn="l" fontAlgn="t"/>
                      <a:r>
                        <a:rPr lang="en-GB" sz="1800" u="none" strike="noStrike">
                          <a:effectLst/>
                        </a:rPr>
                        <a:t> </a:t>
                      </a:r>
                      <a:endParaRPr lang="en-GB" sz="1800" b="1" i="0" u="none" strike="noStrike">
                        <a:solidFill>
                          <a:srgbClr val="000000"/>
                        </a:solidFill>
                        <a:effectLst/>
                        <a:latin typeface="Arial Narrow"/>
                      </a:endParaRPr>
                    </a:p>
                  </a:txBody>
                  <a:tcPr marL="9525" marR="9525" marT="9525" marB="0"/>
                </a:tc>
                <a:tc>
                  <a:txBody>
                    <a:bodyPr/>
                    <a:lstStyle/>
                    <a:p>
                      <a:pPr algn="r" fontAlgn="b"/>
                      <a:r>
                        <a:rPr lang="en-GB" sz="1800" u="none" strike="noStrike" dirty="0">
                          <a:effectLst/>
                        </a:rPr>
                        <a:t>4</a:t>
                      </a:r>
                      <a:endParaRPr lang="en-GB" sz="1800" b="0" i="0" u="none" strike="noStrike" dirty="0">
                        <a:solidFill>
                          <a:srgbClr val="000000"/>
                        </a:solidFill>
                        <a:effectLst/>
                        <a:latin typeface="Arial Narrow"/>
                      </a:endParaRPr>
                    </a:p>
                  </a:txBody>
                  <a:tcPr marL="9525" marR="9525" marT="9525" marB="0" anchor="b"/>
                </a:tc>
              </a:tr>
              <a:tr h="391518">
                <a:tc>
                  <a:txBody>
                    <a:bodyPr/>
                    <a:lstStyle/>
                    <a:p>
                      <a:endParaRPr lang="en-GB" dirty="0"/>
                    </a:p>
                  </a:txBody>
                  <a:tcPr/>
                </a:tc>
                <a:tc>
                  <a:txBody>
                    <a:bodyPr/>
                    <a:lstStyle/>
                    <a:p>
                      <a:r>
                        <a:rPr lang="ro-MO" b="1" dirty="0" smtClean="0"/>
                        <a:t>TOTAL</a:t>
                      </a:r>
                      <a:endParaRPr lang="en-GB" b="1" dirty="0"/>
                    </a:p>
                  </a:txBody>
                  <a:tcPr/>
                </a:tc>
                <a:tc>
                  <a:txBody>
                    <a:bodyPr/>
                    <a:lstStyle/>
                    <a:p>
                      <a:endParaRPr lang="en-GB" b="1" dirty="0"/>
                    </a:p>
                  </a:txBody>
                  <a:tcPr/>
                </a:tc>
                <a:tc>
                  <a:txBody>
                    <a:bodyPr/>
                    <a:lstStyle/>
                    <a:p>
                      <a:r>
                        <a:rPr lang="ro-MO" b="1" dirty="0" smtClean="0"/>
                        <a:t>51</a:t>
                      </a:r>
                      <a:endParaRPr lang="en-GB" b="1" dirty="0"/>
                    </a:p>
                  </a:txBody>
                  <a:tcPr/>
                </a:tc>
              </a:tr>
            </a:tbl>
          </a:graphicData>
        </a:graphic>
      </p:graphicFrame>
    </p:spTree>
    <p:extLst>
      <p:ext uri="{BB962C8B-B14F-4D97-AF65-F5344CB8AC3E}">
        <p14:creationId xmlns:p14="http://schemas.microsoft.com/office/powerpoint/2010/main" val="2125716639"/>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1"/>
          <p:cNvSpPr>
            <a:spLocks noGrp="1"/>
          </p:cNvSpPr>
          <p:nvPr>
            <p:ph type="title"/>
          </p:nvPr>
        </p:nvSpPr>
        <p:spPr>
          <a:xfrm>
            <a:off x="1331640" y="332656"/>
            <a:ext cx="7632848" cy="504056"/>
          </a:xfrm>
        </p:spPr>
        <p:txBody>
          <a:bodyPr/>
          <a:lstStyle/>
          <a:p>
            <a:pPr marL="342900" indent="-342900"/>
            <a:r>
              <a:rPr lang="ro-MO" sz="2800" b="1" dirty="0" smtClean="0">
                <a:solidFill>
                  <a:srgbClr val="7030A0"/>
                </a:solidFill>
                <a:effectLst>
                  <a:outerShdw blurRad="38100" dist="38100" dir="2700000" algn="tl">
                    <a:srgbClr val="000000">
                      <a:alpha val="43137"/>
                    </a:srgbClr>
                  </a:outerShdw>
                </a:effectLst>
              </a:rPr>
              <a:t>Prestatorii de date  </a:t>
            </a:r>
            <a:endParaRPr lang="en-US" sz="1200" b="1" dirty="0" smtClean="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554830409"/>
              </p:ext>
            </p:extLst>
          </p:nvPr>
        </p:nvGraphicFramePr>
        <p:xfrm>
          <a:off x="179512" y="836710"/>
          <a:ext cx="8866841" cy="5556885"/>
        </p:xfrm>
        <a:graphic>
          <a:graphicData uri="http://schemas.openxmlformats.org/drawingml/2006/table">
            <a:tbl>
              <a:tblPr firstRow="1" bandRow="1">
                <a:tableStyleId>{5C22544A-7EE6-4342-B048-85BDC9FD1C3A}</a:tableStyleId>
              </a:tblPr>
              <a:tblGrid>
                <a:gridCol w="406297"/>
                <a:gridCol w="5354343"/>
                <a:gridCol w="3106201"/>
              </a:tblGrid>
              <a:tr h="0">
                <a:tc>
                  <a:txBody>
                    <a:bodyPr/>
                    <a:lstStyle/>
                    <a:p>
                      <a:pPr algn="l" fontAlgn="t"/>
                      <a:r>
                        <a:rPr lang="en-GB" sz="1600" u="none" strike="noStrike" dirty="0">
                          <a:solidFill>
                            <a:schemeClr val="tx1"/>
                          </a:solidFill>
                          <a:effectLst/>
                          <a:latin typeface="+mn-lt"/>
                        </a:rPr>
                        <a:t>Nr. </a:t>
                      </a:r>
                      <a:endParaRPr lang="en-GB" sz="1600" b="1" i="0" u="none" strike="noStrike" dirty="0">
                        <a:solidFill>
                          <a:schemeClr val="tx1"/>
                        </a:solidFill>
                        <a:effectLst/>
                        <a:latin typeface="+mn-lt"/>
                      </a:endParaRPr>
                    </a:p>
                  </a:txBody>
                  <a:tcPr marL="9525" marR="9525" marT="9525" marB="0"/>
                </a:tc>
                <a:tc>
                  <a:txBody>
                    <a:bodyPr/>
                    <a:lstStyle/>
                    <a:p>
                      <a:pPr algn="l" fontAlgn="b"/>
                      <a:r>
                        <a:rPr lang="ro-MO" sz="1600" u="none" strike="noStrike" dirty="0" smtClean="0">
                          <a:solidFill>
                            <a:schemeClr val="tx1"/>
                          </a:solidFill>
                          <a:effectLst/>
                          <a:latin typeface="+mn-lt"/>
                        </a:rPr>
                        <a:t>Instituția</a:t>
                      </a:r>
                      <a:endParaRPr lang="en-GB" sz="1600" b="1" i="0" u="none" strike="noStrike" dirty="0">
                        <a:solidFill>
                          <a:schemeClr val="tx1"/>
                        </a:solidFill>
                        <a:effectLst/>
                        <a:latin typeface="+mn-lt"/>
                      </a:endParaRPr>
                    </a:p>
                  </a:txBody>
                  <a:tcPr marL="9525" marR="9525" marT="9525" marB="0"/>
                </a:tc>
                <a:tc>
                  <a:txBody>
                    <a:bodyPr/>
                    <a:lstStyle/>
                    <a:p>
                      <a:pPr algn="ctr" fontAlgn="b"/>
                      <a:r>
                        <a:rPr lang="ro-MO" sz="1600" b="1" i="0" u="none" strike="noStrike" dirty="0" smtClean="0">
                          <a:solidFill>
                            <a:schemeClr val="tx1"/>
                          </a:solidFill>
                          <a:effectLst/>
                          <a:latin typeface="+mn-lt"/>
                        </a:rPr>
                        <a:t>Domeniu/ subdomeniu/ grup</a:t>
                      </a:r>
                      <a:endParaRPr lang="en-GB" sz="1600" b="1" i="0" u="none" strike="noStrike" dirty="0">
                        <a:solidFill>
                          <a:schemeClr val="tx1"/>
                        </a:solidFill>
                        <a:effectLst/>
                        <a:latin typeface="+mn-lt"/>
                      </a:endParaRPr>
                    </a:p>
                  </a:txBody>
                  <a:tcPr marL="9525" marR="9525" marT="9525" marB="0"/>
                </a:tc>
              </a:tr>
              <a:tr h="0">
                <a:tc>
                  <a:txBody>
                    <a:bodyPr/>
                    <a:lstStyle/>
                    <a:p>
                      <a:pPr algn="l" fontAlgn="t"/>
                      <a:r>
                        <a:rPr lang="ro-MO" sz="1600" b="0" u="none" strike="noStrike" dirty="0" smtClean="0">
                          <a:effectLst/>
                          <a:latin typeface="+mn-lt"/>
                        </a:rPr>
                        <a:t>1</a:t>
                      </a:r>
                      <a:endParaRPr lang="en-GB" sz="1600" b="0" i="0" u="none" strike="noStrike" dirty="0">
                        <a:solidFill>
                          <a:srgbClr val="000000"/>
                        </a:solidFill>
                        <a:effectLst/>
                        <a:latin typeface="+mn-lt"/>
                      </a:endParaRPr>
                    </a:p>
                  </a:txBody>
                  <a:tcPr marL="9525" marR="9525" marT="9525" marB="0"/>
                </a:tc>
                <a:tc>
                  <a:txBody>
                    <a:bodyPr/>
                    <a:lstStyle/>
                    <a:p>
                      <a:pPr algn="l" fontAlgn="t"/>
                      <a:r>
                        <a:rPr lang="ro-MO" sz="1600" b="0" u="none" strike="noStrike" dirty="0" smtClean="0">
                          <a:effectLst/>
                          <a:latin typeface="+mn-lt"/>
                        </a:rPr>
                        <a:t>Biroul</a:t>
                      </a:r>
                      <a:r>
                        <a:rPr lang="ro-MO" sz="1600" b="0" u="none" strike="noStrike" baseline="0" dirty="0" smtClean="0">
                          <a:effectLst/>
                          <a:latin typeface="+mn-lt"/>
                        </a:rPr>
                        <a:t> Național de Statistică (BNS)</a:t>
                      </a:r>
                      <a:endParaRPr lang="vi-VN" sz="1600" b="0" i="0" u="none" strike="noStrike" dirty="0">
                        <a:solidFill>
                          <a:srgbClr val="000000"/>
                        </a:solidFill>
                        <a:effectLst/>
                        <a:latin typeface="+mn-lt"/>
                      </a:endParaRPr>
                    </a:p>
                  </a:txBody>
                  <a:tcPr marL="9525" marR="9525" marT="9525" marB="0"/>
                </a:tc>
                <a:tc>
                  <a:txBody>
                    <a:bodyPr/>
                    <a:lstStyle/>
                    <a:p>
                      <a:pPr algn="ctr" fontAlgn="t"/>
                      <a:r>
                        <a:rPr lang="ro-MO" sz="1600" b="0" u="none" strike="noStrike" dirty="0" smtClean="0">
                          <a:effectLst/>
                          <a:latin typeface="+mn-lt"/>
                        </a:rPr>
                        <a:t>CUATM</a:t>
                      </a:r>
                      <a:endParaRPr lang="en-GB" sz="1600" b="0" i="0" u="none" strike="noStrike" dirty="0">
                        <a:solidFill>
                          <a:srgbClr val="000000"/>
                        </a:solidFill>
                        <a:effectLst/>
                        <a:latin typeface="+mn-lt"/>
                      </a:endParaRPr>
                    </a:p>
                  </a:txBody>
                  <a:tcPr marL="9525" marR="9525" marT="9525" marB="0"/>
                </a:tc>
              </a:tr>
              <a:tr h="0">
                <a:tc>
                  <a:txBody>
                    <a:bodyPr/>
                    <a:lstStyle/>
                    <a:p>
                      <a:pPr algn="l" fontAlgn="t"/>
                      <a:r>
                        <a:rPr lang="en-GB" sz="1600" b="0" u="none" strike="noStrike" dirty="0">
                          <a:effectLst/>
                          <a:latin typeface="+mn-lt"/>
                        </a:rPr>
                        <a:t> </a:t>
                      </a:r>
                      <a:endParaRPr lang="en-GB" sz="1600" b="0" i="0" u="none" strike="noStrike" dirty="0">
                        <a:solidFill>
                          <a:srgbClr val="000000"/>
                        </a:solidFill>
                        <a:effectLst/>
                        <a:latin typeface="+mn-lt"/>
                      </a:endParaRPr>
                    </a:p>
                  </a:txBody>
                  <a:tcPr marL="9525" marR="9525" marT="9525" marB="0"/>
                </a:tc>
                <a:tc>
                  <a:txBody>
                    <a:bodyPr/>
                    <a:lstStyle/>
                    <a:p>
                      <a:pPr algn="l" fontAlgn="t"/>
                      <a:r>
                        <a:rPr lang="en-GB" sz="1600" b="0" u="none" strike="noStrike" dirty="0">
                          <a:effectLst/>
                          <a:latin typeface="+mn-lt"/>
                        </a:rPr>
                        <a:t> </a:t>
                      </a:r>
                      <a:endParaRPr lang="en-GB" sz="1600" b="0" i="0" u="none" strike="noStrike" dirty="0">
                        <a:solidFill>
                          <a:srgbClr val="000000"/>
                        </a:solidFill>
                        <a:effectLst/>
                        <a:latin typeface="+mn-lt"/>
                      </a:endParaRPr>
                    </a:p>
                  </a:txBody>
                  <a:tcPr marL="9525" marR="9525" marT="9525" marB="0"/>
                </a:tc>
                <a:tc>
                  <a:txBody>
                    <a:bodyPr/>
                    <a:lstStyle/>
                    <a:p>
                      <a:pPr algn="ctr" fontAlgn="t"/>
                      <a:r>
                        <a:rPr lang="ro-MO" sz="1600" b="0" u="none" strike="noStrike" dirty="0" smtClean="0">
                          <a:effectLst/>
                          <a:latin typeface="+mn-lt"/>
                        </a:rPr>
                        <a:t>Demografie</a:t>
                      </a:r>
                      <a:endParaRPr lang="vi-VN" sz="1600" b="0" i="0" u="none" strike="noStrike" dirty="0">
                        <a:solidFill>
                          <a:srgbClr val="000000"/>
                        </a:solidFill>
                        <a:effectLst/>
                        <a:latin typeface="+mn-lt"/>
                      </a:endParaRPr>
                    </a:p>
                  </a:txBody>
                  <a:tcPr marL="9525" marR="9525" marT="9525" marB="0"/>
                </a:tc>
              </a:tr>
              <a:tr h="0">
                <a:tc>
                  <a:txBody>
                    <a:bodyPr/>
                    <a:lstStyle/>
                    <a:p>
                      <a:pPr algn="l" fontAlgn="t"/>
                      <a:r>
                        <a:rPr lang="en-GB" sz="1600" b="0" u="none" strike="noStrike" dirty="0">
                          <a:effectLst/>
                          <a:latin typeface="+mn-lt"/>
                        </a:rPr>
                        <a:t> </a:t>
                      </a:r>
                      <a:endParaRPr lang="en-GB" sz="1600" b="0" i="0" u="none" strike="noStrike" dirty="0">
                        <a:solidFill>
                          <a:srgbClr val="000000"/>
                        </a:solidFill>
                        <a:effectLst/>
                        <a:latin typeface="+mn-lt"/>
                      </a:endParaRPr>
                    </a:p>
                  </a:txBody>
                  <a:tcPr marL="9525" marR="9525" marT="9525" marB="0"/>
                </a:tc>
                <a:tc>
                  <a:txBody>
                    <a:bodyPr/>
                    <a:lstStyle/>
                    <a:p>
                      <a:pPr algn="l" fontAlgn="t"/>
                      <a:r>
                        <a:rPr lang="en-GB" sz="1600" b="0" u="none" strike="noStrike" dirty="0">
                          <a:effectLst/>
                          <a:latin typeface="+mn-lt"/>
                        </a:rPr>
                        <a:t> </a:t>
                      </a:r>
                      <a:endParaRPr lang="en-GB" sz="1600" b="0" i="0" u="none" strike="noStrike" dirty="0">
                        <a:solidFill>
                          <a:srgbClr val="000000"/>
                        </a:solidFill>
                        <a:effectLst/>
                        <a:latin typeface="+mn-lt"/>
                      </a:endParaRPr>
                    </a:p>
                  </a:txBody>
                  <a:tcPr marL="9525" marR="9525" marT="9525" marB="0"/>
                </a:tc>
                <a:tc>
                  <a:txBody>
                    <a:bodyPr/>
                    <a:lstStyle/>
                    <a:p>
                      <a:pPr algn="ctr" fontAlgn="t"/>
                      <a:r>
                        <a:rPr lang="vi-VN" sz="1600" b="0" u="none" strike="noStrike" dirty="0">
                          <a:effectLst/>
                          <a:latin typeface="+mn-lt"/>
                        </a:rPr>
                        <a:t>Agricultură</a:t>
                      </a:r>
                      <a:endParaRPr lang="vi-VN" sz="1600" b="0" i="0" u="none" strike="noStrike" dirty="0">
                        <a:solidFill>
                          <a:srgbClr val="000000"/>
                        </a:solidFill>
                        <a:effectLst/>
                        <a:latin typeface="+mn-lt"/>
                      </a:endParaRPr>
                    </a:p>
                  </a:txBody>
                  <a:tcPr marL="9525" marR="9525" marT="9525" marB="0"/>
                </a:tc>
              </a:tr>
              <a:tr h="0">
                <a:tc>
                  <a:txBody>
                    <a:bodyPr/>
                    <a:lstStyle/>
                    <a:p>
                      <a:pPr algn="l" fontAlgn="t"/>
                      <a:endParaRPr lang="en-GB" sz="1600" b="0" i="0" u="none" strike="noStrike" dirty="0">
                        <a:solidFill>
                          <a:srgbClr val="000000"/>
                        </a:solidFill>
                        <a:effectLst/>
                        <a:latin typeface="+mn-lt"/>
                      </a:endParaRPr>
                    </a:p>
                  </a:txBody>
                  <a:tcPr marL="9525" marR="9525" marT="9525" marB="0"/>
                </a:tc>
                <a:tc>
                  <a:txBody>
                    <a:bodyPr/>
                    <a:lstStyle/>
                    <a:p>
                      <a:pPr algn="l" fontAlgn="t"/>
                      <a:endParaRPr lang="vi-VN" sz="1600" b="0" i="0" u="none" strike="noStrike" dirty="0">
                        <a:solidFill>
                          <a:srgbClr val="000000"/>
                        </a:solidFill>
                        <a:effectLst/>
                        <a:latin typeface="+mn-lt"/>
                      </a:endParaRPr>
                    </a:p>
                  </a:txBody>
                  <a:tcPr marL="9525" marR="9525" marT="9525" marB="0"/>
                </a:tc>
                <a:tc>
                  <a:txBody>
                    <a:bodyPr/>
                    <a:lstStyle/>
                    <a:p>
                      <a:pPr algn="ctr" fontAlgn="t"/>
                      <a:r>
                        <a:rPr lang="ro-MO" sz="1600" b="0" i="0" u="none" strike="noStrike" dirty="0" smtClean="0">
                          <a:solidFill>
                            <a:srgbClr val="000000"/>
                          </a:solidFill>
                          <a:effectLst/>
                          <a:latin typeface="+mn-lt"/>
                        </a:rPr>
                        <a:t>Educație</a:t>
                      </a:r>
                      <a:endParaRPr lang="en-GB" sz="1600" b="0" i="0" u="none" strike="noStrike" dirty="0">
                        <a:solidFill>
                          <a:srgbClr val="000000"/>
                        </a:solidFill>
                        <a:effectLst/>
                        <a:latin typeface="+mn-lt"/>
                      </a:endParaRPr>
                    </a:p>
                  </a:txBody>
                  <a:tcPr marL="9525" marR="9525" marT="9525" marB="0"/>
                </a:tc>
              </a:tr>
              <a:tr h="0">
                <a:tc>
                  <a:txBody>
                    <a:bodyPr/>
                    <a:lstStyle/>
                    <a:p>
                      <a:pPr algn="l" fontAlgn="t"/>
                      <a:endParaRPr lang="en-GB" sz="1600" b="0" i="0" u="none" strike="noStrike" dirty="0">
                        <a:solidFill>
                          <a:srgbClr val="000000"/>
                        </a:solidFill>
                        <a:effectLst/>
                        <a:latin typeface="+mn-lt"/>
                      </a:endParaRPr>
                    </a:p>
                  </a:txBody>
                  <a:tcPr marL="9525" marR="9525" marT="9525" marB="0"/>
                </a:tc>
                <a:tc>
                  <a:txBody>
                    <a:bodyPr/>
                    <a:lstStyle/>
                    <a:p>
                      <a:pPr algn="l" fontAlgn="t"/>
                      <a:endParaRPr lang="vi-VN" sz="1600" b="0" i="0" u="none" strike="noStrike" dirty="0">
                        <a:solidFill>
                          <a:srgbClr val="000000"/>
                        </a:solidFill>
                        <a:effectLst/>
                        <a:latin typeface="+mn-lt"/>
                      </a:endParaRPr>
                    </a:p>
                  </a:txBody>
                  <a:tcPr marL="9525" marR="9525" marT="9525" marB="0"/>
                </a:tc>
                <a:tc>
                  <a:txBody>
                    <a:bodyPr/>
                    <a:lstStyle/>
                    <a:p>
                      <a:pPr algn="ctr" fontAlgn="t"/>
                      <a:r>
                        <a:rPr lang="ro-MO" sz="1600" b="0" i="0" u="none" strike="noStrike" dirty="0" smtClean="0">
                          <a:solidFill>
                            <a:srgbClr val="000000"/>
                          </a:solidFill>
                          <a:effectLst/>
                          <a:latin typeface="+mn-lt"/>
                        </a:rPr>
                        <a:t>Condiții de trai</a:t>
                      </a:r>
                      <a:endParaRPr lang="en-GB" sz="1600" b="0" i="0" u="none" strike="noStrike" dirty="0">
                        <a:solidFill>
                          <a:srgbClr val="000000"/>
                        </a:solidFill>
                        <a:effectLst/>
                        <a:latin typeface="+mn-lt"/>
                      </a:endParaRPr>
                    </a:p>
                  </a:txBody>
                  <a:tcPr marL="9525" marR="9525" marT="9525" marB="0"/>
                </a:tc>
              </a:tr>
              <a:tr h="0">
                <a:tc>
                  <a:txBody>
                    <a:bodyPr/>
                    <a:lstStyle/>
                    <a:p>
                      <a:pPr algn="l" fontAlgn="t"/>
                      <a:r>
                        <a:rPr lang="ro-MO" sz="1600" b="0" i="0" u="none" strike="noStrike" dirty="0" smtClean="0">
                          <a:solidFill>
                            <a:srgbClr val="000000"/>
                          </a:solidFill>
                          <a:effectLst/>
                          <a:latin typeface="+mn-lt"/>
                        </a:rPr>
                        <a:t>2</a:t>
                      </a:r>
                      <a:endParaRPr lang="en-GB" sz="1600" b="0" i="0" u="none" strike="noStrike" dirty="0">
                        <a:solidFill>
                          <a:srgbClr val="000000"/>
                        </a:solidFill>
                        <a:effectLst/>
                        <a:latin typeface="+mn-lt"/>
                      </a:endParaRPr>
                    </a:p>
                  </a:txBody>
                  <a:tcPr marL="9525" marR="9525" marT="9525" marB="0"/>
                </a:tc>
                <a:tc>
                  <a:txBody>
                    <a:bodyPr/>
                    <a:lstStyle/>
                    <a:p>
                      <a:pPr algn="l" fontAlgn="t"/>
                      <a:r>
                        <a:rPr lang="ro-MO" sz="1600" b="0" u="none" strike="noStrike" dirty="0" smtClean="0">
                          <a:effectLst/>
                          <a:latin typeface="+mn-lt"/>
                        </a:rPr>
                        <a:t>Ministerul Finanțelor (MF</a:t>
                      </a:r>
                      <a:endParaRPr lang="vi-VN" sz="1600" b="0" i="0" u="none" strike="noStrike" dirty="0">
                        <a:solidFill>
                          <a:srgbClr val="000000"/>
                        </a:solidFill>
                        <a:effectLst/>
                        <a:latin typeface="+mn-lt"/>
                      </a:endParaRPr>
                    </a:p>
                  </a:txBody>
                  <a:tcPr marL="9525" marR="9525" marT="9525" marB="0"/>
                </a:tc>
                <a:tc>
                  <a:txBody>
                    <a:bodyPr/>
                    <a:lstStyle/>
                    <a:p>
                      <a:pPr algn="ctr" fontAlgn="t"/>
                      <a:r>
                        <a:rPr lang="en-GB" sz="1600" b="0" u="none" strike="noStrike" dirty="0">
                          <a:effectLst/>
                          <a:latin typeface="+mn-lt"/>
                        </a:rPr>
                        <a:t> </a:t>
                      </a:r>
                      <a:r>
                        <a:rPr lang="ro-MO" sz="1600" b="0" u="none" strike="noStrike" dirty="0" smtClean="0">
                          <a:effectLst/>
                          <a:latin typeface="+mn-lt"/>
                        </a:rPr>
                        <a:t>Financiar</a:t>
                      </a:r>
                      <a:endParaRPr lang="en-GB" sz="1600" b="0" i="0" u="none" strike="noStrike" dirty="0">
                        <a:solidFill>
                          <a:srgbClr val="000000"/>
                        </a:solidFill>
                        <a:effectLst/>
                        <a:latin typeface="+mn-lt"/>
                      </a:endParaRPr>
                    </a:p>
                  </a:txBody>
                  <a:tcPr marL="9525" marR="9525" marT="9525" marB="0"/>
                </a:tc>
              </a:tr>
              <a:tr h="0">
                <a:tc>
                  <a:txBody>
                    <a:bodyPr/>
                    <a:lstStyle/>
                    <a:p>
                      <a:pPr algn="l" fontAlgn="t"/>
                      <a:r>
                        <a:rPr lang="ro-MO" sz="1600" b="0" i="0" u="none" strike="noStrike" dirty="0" smtClean="0">
                          <a:solidFill>
                            <a:schemeClr val="dk1"/>
                          </a:solidFill>
                          <a:effectLst/>
                          <a:latin typeface="+mn-lt"/>
                        </a:rPr>
                        <a:t>3</a:t>
                      </a:r>
                      <a:endParaRPr lang="en-GB" sz="1600" b="0" i="0" u="none" strike="noStrike" dirty="0">
                        <a:solidFill>
                          <a:srgbClr val="000000"/>
                        </a:solidFill>
                        <a:effectLst/>
                        <a:latin typeface="+mn-lt"/>
                      </a:endParaRPr>
                    </a:p>
                  </a:txBody>
                  <a:tcPr marL="9525" marR="9525" marT="9525" marB="0"/>
                </a:tc>
                <a:tc>
                  <a:txBody>
                    <a:bodyPr/>
                    <a:lstStyle/>
                    <a:p>
                      <a:pPr algn="l" fontAlgn="t"/>
                      <a:r>
                        <a:rPr lang="ro-MO" sz="1600" b="0" u="none" strike="noStrike" dirty="0" smtClean="0">
                          <a:effectLst/>
                          <a:latin typeface="+mn-lt"/>
                        </a:rPr>
                        <a:t>Inspectoratul Fiscal Principal de Stat (FISC)</a:t>
                      </a:r>
                      <a:endParaRPr lang="vi-VN" sz="1600" b="0" i="0" u="none" strike="noStrike" dirty="0">
                        <a:solidFill>
                          <a:srgbClr val="000000"/>
                        </a:solidFill>
                        <a:effectLst/>
                        <a:latin typeface="+mn-lt"/>
                      </a:endParaRPr>
                    </a:p>
                  </a:txBody>
                  <a:tcPr marL="9525" marR="9525" marT="9525" marB="0"/>
                </a:tc>
                <a:tc>
                  <a:txBody>
                    <a:bodyPr/>
                    <a:lstStyle/>
                    <a:p>
                      <a:pPr algn="ctr" fontAlgn="t"/>
                      <a:r>
                        <a:rPr lang="en-GB" sz="1600" b="0" u="none" strike="noStrike" dirty="0">
                          <a:effectLst/>
                          <a:latin typeface="+mn-lt"/>
                        </a:rPr>
                        <a:t> </a:t>
                      </a:r>
                      <a:r>
                        <a:rPr lang="ro-MO" sz="1600" b="0" u="none" strike="noStrike" dirty="0" smtClean="0">
                          <a:effectLst/>
                          <a:latin typeface="+mn-lt"/>
                        </a:rPr>
                        <a:t>Economic</a:t>
                      </a:r>
                      <a:endParaRPr lang="en-GB" sz="1600" b="0" i="0" u="none" strike="noStrike" dirty="0">
                        <a:solidFill>
                          <a:srgbClr val="000000"/>
                        </a:solidFill>
                        <a:effectLst/>
                        <a:latin typeface="+mn-lt"/>
                      </a:endParaRPr>
                    </a:p>
                  </a:txBody>
                  <a:tcPr marL="9525" marR="9525" marT="9525" marB="0"/>
                </a:tc>
              </a:tr>
              <a:tr h="0">
                <a:tc>
                  <a:txBody>
                    <a:bodyPr/>
                    <a:lstStyle/>
                    <a:p>
                      <a:pPr algn="l" fontAlgn="b"/>
                      <a:r>
                        <a:rPr lang="ro-MO" sz="1600" b="0" i="0" u="none" strike="noStrike" dirty="0" smtClean="0">
                          <a:solidFill>
                            <a:schemeClr val="dk1"/>
                          </a:solidFill>
                          <a:effectLst/>
                          <a:latin typeface="+mn-lt"/>
                        </a:rPr>
                        <a:t>4</a:t>
                      </a:r>
                      <a:endParaRPr lang="en-GB" sz="1600" b="0" i="0" u="none" strike="noStrike" dirty="0">
                        <a:solidFill>
                          <a:srgbClr val="000000"/>
                        </a:solidFill>
                        <a:effectLst/>
                        <a:latin typeface="+mn-lt"/>
                      </a:endParaRPr>
                    </a:p>
                  </a:txBody>
                  <a:tcPr marL="9525" marR="9525" marT="9525" marB="0" anchor="b"/>
                </a:tc>
                <a:tc>
                  <a:txBody>
                    <a:bodyPr/>
                    <a:lstStyle/>
                    <a:p>
                      <a:r>
                        <a:rPr lang="ro-MO" sz="1600" b="0" dirty="0" smtClean="0">
                          <a:latin typeface="+mn-lt"/>
                        </a:rPr>
                        <a:t>Ministerul Muncii,</a:t>
                      </a:r>
                      <a:r>
                        <a:rPr lang="ro-MO" sz="1600" b="0" baseline="0" dirty="0" smtClean="0">
                          <a:latin typeface="+mn-lt"/>
                        </a:rPr>
                        <a:t> Protecției Sociale și Familiei (MMPSF)</a:t>
                      </a:r>
                      <a:endParaRPr lang="en-GB" sz="1600" b="0" dirty="0">
                        <a:latin typeface="+mn-lt"/>
                      </a:endParaRPr>
                    </a:p>
                  </a:txBody>
                  <a:tcPr marL="9525" marR="9525" marT="9525" marB="0"/>
                </a:tc>
                <a:tc>
                  <a:txBody>
                    <a:bodyPr/>
                    <a:lstStyle/>
                    <a:p>
                      <a:pPr algn="ctr"/>
                      <a:r>
                        <a:rPr lang="ro-MO" sz="1600" b="0" dirty="0" smtClean="0">
                          <a:latin typeface="+mn-lt"/>
                        </a:rPr>
                        <a:t>Social</a:t>
                      </a:r>
                      <a:endParaRPr lang="en-GB" sz="1600" b="0" dirty="0">
                        <a:latin typeface="+mn-lt"/>
                      </a:endParaRPr>
                    </a:p>
                  </a:txBody>
                  <a:tcPr marL="9525" marR="9525" marT="9525" marB="0"/>
                </a:tc>
              </a:tr>
              <a:tr h="0">
                <a:tc>
                  <a:txBody>
                    <a:bodyPr/>
                    <a:lstStyle/>
                    <a:p>
                      <a:pPr algn="l" fontAlgn="t"/>
                      <a:r>
                        <a:rPr lang="ro-MO" sz="1600" b="0" i="0" u="none" strike="noStrike" dirty="0" smtClean="0">
                          <a:solidFill>
                            <a:schemeClr val="dk1"/>
                          </a:solidFill>
                          <a:effectLst/>
                          <a:latin typeface="+mn-lt"/>
                        </a:rPr>
                        <a:t>5</a:t>
                      </a:r>
                      <a:endParaRPr lang="en-GB" sz="1600" b="0" i="0" u="none" strike="noStrike" dirty="0">
                        <a:solidFill>
                          <a:srgbClr val="000000"/>
                        </a:solidFill>
                        <a:effectLst/>
                        <a:latin typeface="+mn-lt"/>
                      </a:endParaRPr>
                    </a:p>
                  </a:txBody>
                  <a:tcPr marL="9525" marR="9525" marT="9525" marB="0"/>
                </a:tc>
                <a:tc>
                  <a:txBody>
                    <a:bodyPr/>
                    <a:lstStyle/>
                    <a:p>
                      <a:r>
                        <a:rPr lang="ro-MO" sz="1600" b="0" dirty="0" smtClean="0">
                          <a:latin typeface="+mn-lt"/>
                        </a:rPr>
                        <a:t>Casa Națională de Asigurări Sociale (CNAS)</a:t>
                      </a:r>
                      <a:endParaRPr lang="en-GB" sz="1600" b="0" dirty="0">
                        <a:latin typeface="+mn-lt"/>
                      </a:endParaRPr>
                    </a:p>
                  </a:txBody>
                  <a:tcPr marL="9525" marR="9525" marT="9525" marB="0"/>
                </a:tc>
                <a:tc>
                  <a:txBody>
                    <a:bodyPr/>
                    <a:lstStyle/>
                    <a:p>
                      <a:pPr algn="ctr"/>
                      <a:r>
                        <a:rPr lang="ro-MO" sz="1600" b="0" dirty="0" smtClean="0">
                          <a:latin typeface="+mn-lt"/>
                        </a:rPr>
                        <a:t>Social</a:t>
                      </a:r>
                      <a:endParaRPr lang="en-GB" sz="1600" b="0" dirty="0">
                        <a:latin typeface="+mn-lt"/>
                      </a:endParaRPr>
                    </a:p>
                  </a:txBody>
                  <a:tcPr marL="9525" marR="9525" marT="9525" marB="0"/>
                </a:tc>
              </a:tr>
              <a:tr h="0">
                <a:tc>
                  <a:txBody>
                    <a:bodyPr/>
                    <a:lstStyle/>
                    <a:p>
                      <a:pPr algn="l" fontAlgn="t"/>
                      <a:r>
                        <a:rPr lang="ro-MO" sz="1600" b="0" i="0" u="none" strike="noStrike" dirty="0" smtClean="0">
                          <a:solidFill>
                            <a:schemeClr val="dk1"/>
                          </a:solidFill>
                          <a:effectLst/>
                          <a:latin typeface="+mn-lt"/>
                        </a:rPr>
                        <a:t>6</a:t>
                      </a:r>
                      <a:endParaRPr lang="en-GB" sz="1600" b="0" i="0" u="none" strike="noStrike" dirty="0">
                        <a:solidFill>
                          <a:srgbClr val="000000"/>
                        </a:solidFill>
                        <a:effectLst/>
                        <a:latin typeface="+mn-lt"/>
                      </a:endParaRPr>
                    </a:p>
                  </a:txBody>
                  <a:tcPr marL="9525" marR="9525" marT="9525" marB="0"/>
                </a:tc>
                <a:tc>
                  <a:txBody>
                    <a:bodyPr/>
                    <a:lstStyle/>
                    <a:p>
                      <a:pPr algn="l" fontAlgn="t"/>
                      <a:r>
                        <a:rPr lang="ro-MO" sz="1600" b="0" u="none" strike="noStrike" dirty="0" smtClean="0">
                          <a:effectLst/>
                          <a:latin typeface="+mn-lt"/>
                        </a:rPr>
                        <a:t>Agenția Relații Funciare și Cadastru (ARFC)</a:t>
                      </a:r>
                      <a:endParaRPr lang="vi-VN" sz="1600" b="0" i="0" u="none" strike="noStrike" dirty="0">
                        <a:solidFill>
                          <a:srgbClr val="000000"/>
                        </a:solidFill>
                        <a:effectLst/>
                        <a:latin typeface="+mn-lt"/>
                      </a:endParaRPr>
                    </a:p>
                  </a:txBody>
                  <a:tcPr marL="9525" marR="9525" marT="9525" marB="0"/>
                </a:tc>
                <a:tc>
                  <a:txBody>
                    <a:bodyPr/>
                    <a:lstStyle/>
                    <a:p>
                      <a:pPr algn="ctr" fontAlgn="t"/>
                      <a:r>
                        <a:rPr lang="en-US" sz="1600" b="0" u="none" strike="noStrike" baseline="0" dirty="0" err="1" smtClean="0">
                          <a:effectLst/>
                          <a:latin typeface="+mn-lt"/>
                        </a:rPr>
                        <a:t>Suprafa</a:t>
                      </a:r>
                      <a:r>
                        <a:rPr lang="ro-MO" sz="1600" b="0" u="none" strike="noStrike" baseline="0" dirty="0" smtClean="0">
                          <a:effectLst/>
                          <a:latin typeface="+mn-lt"/>
                        </a:rPr>
                        <a:t>ța, trenuri agricole</a:t>
                      </a:r>
                      <a:endParaRPr lang="en-GB" sz="1600" b="0" i="0" u="none" strike="noStrike" dirty="0">
                        <a:solidFill>
                          <a:srgbClr val="000000"/>
                        </a:solidFill>
                        <a:effectLst/>
                        <a:latin typeface="+mn-lt"/>
                      </a:endParaRPr>
                    </a:p>
                  </a:txBody>
                  <a:tcPr marL="9525" marR="9525" marT="9525" marB="0"/>
                </a:tc>
              </a:tr>
              <a:tr h="0">
                <a:tc>
                  <a:txBody>
                    <a:bodyPr/>
                    <a:lstStyle/>
                    <a:p>
                      <a:pPr algn="l" fontAlgn="t"/>
                      <a:r>
                        <a:rPr lang="ro-MO" sz="1600" b="0" i="0" u="none" strike="noStrike" dirty="0" smtClean="0">
                          <a:solidFill>
                            <a:schemeClr val="dk1"/>
                          </a:solidFill>
                          <a:effectLst/>
                          <a:latin typeface="+mn-lt"/>
                        </a:rPr>
                        <a:t>7</a:t>
                      </a:r>
                      <a:endParaRPr lang="en-GB" sz="1600" b="0" i="0" u="none" strike="noStrike" dirty="0">
                        <a:solidFill>
                          <a:srgbClr val="000000"/>
                        </a:solidFill>
                        <a:effectLst/>
                        <a:latin typeface="+mn-lt"/>
                      </a:endParaRPr>
                    </a:p>
                  </a:txBody>
                  <a:tcPr marL="9525" marR="9525" marT="9525" marB="0"/>
                </a:tc>
                <a:tc>
                  <a:txBody>
                    <a:bodyPr/>
                    <a:lstStyle/>
                    <a:p>
                      <a:pPr algn="l" fontAlgn="t"/>
                      <a:r>
                        <a:rPr lang="ro-MO" sz="1600" b="0" u="none" strike="noStrike" dirty="0" smtClean="0">
                          <a:effectLst/>
                          <a:latin typeface="+mn-lt"/>
                        </a:rPr>
                        <a:t>Centrul Informațional Agricol (CIA)</a:t>
                      </a:r>
                      <a:endParaRPr lang="en-GB" sz="1600" b="0" i="0" u="none" strike="noStrike" dirty="0">
                        <a:solidFill>
                          <a:srgbClr val="000000"/>
                        </a:solidFill>
                        <a:effectLst/>
                        <a:latin typeface="+mn-lt"/>
                      </a:endParaRPr>
                    </a:p>
                  </a:txBody>
                  <a:tcPr marL="9525" marR="9525" marT="9525" marB="0"/>
                </a:tc>
                <a:tc>
                  <a:txBody>
                    <a:bodyPr/>
                    <a:lstStyle/>
                    <a:p>
                      <a:pPr algn="ctr" fontAlgn="t"/>
                      <a:r>
                        <a:rPr lang="en-GB" sz="1600" b="0" u="none" strike="noStrike" dirty="0">
                          <a:effectLst/>
                          <a:latin typeface="+mn-lt"/>
                        </a:rPr>
                        <a:t> </a:t>
                      </a:r>
                      <a:r>
                        <a:rPr lang="ro-MO" sz="1600" b="0" u="none" strike="noStrike" dirty="0" smtClean="0">
                          <a:effectLst/>
                          <a:latin typeface="+mn-lt"/>
                        </a:rPr>
                        <a:t>Șeptel de animale</a:t>
                      </a:r>
                      <a:endParaRPr lang="en-GB" sz="1600" b="0" i="0" u="none" strike="noStrike" dirty="0">
                        <a:solidFill>
                          <a:srgbClr val="000000"/>
                        </a:solidFill>
                        <a:effectLst/>
                        <a:latin typeface="+mn-lt"/>
                      </a:endParaRPr>
                    </a:p>
                  </a:txBody>
                  <a:tcPr marL="9525" marR="9525" marT="9525" marB="0"/>
                </a:tc>
              </a:tr>
              <a:tr h="0">
                <a:tc>
                  <a:txBody>
                    <a:bodyPr/>
                    <a:lstStyle/>
                    <a:p>
                      <a:pPr algn="l" fontAlgn="t"/>
                      <a:r>
                        <a:rPr lang="ro-MO" sz="1600" b="0" i="0" u="none" strike="noStrike" dirty="0" smtClean="0">
                          <a:solidFill>
                            <a:schemeClr val="dk1"/>
                          </a:solidFill>
                          <a:effectLst/>
                          <a:latin typeface="+mn-lt"/>
                        </a:rPr>
                        <a:t>8</a:t>
                      </a:r>
                      <a:endParaRPr lang="en-GB" sz="1600" b="0" i="0" u="none" strike="noStrike" dirty="0">
                        <a:solidFill>
                          <a:srgbClr val="000000"/>
                        </a:solidFill>
                        <a:effectLst/>
                        <a:latin typeface="+mn-lt"/>
                      </a:endParaRPr>
                    </a:p>
                  </a:txBody>
                  <a:tcPr marL="9525" marR="9525" marT="9525" marB="0"/>
                </a:tc>
                <a:tc>
                  <a:txBody>
                    <a:bodyPr/>
                    <a:lstStyle/>
                    <a:p>
                      <a:r>
                        <a:rPr lang="vi-VN" sz="1600" kern="1200" dirty="0" smtClean="0">
                          <a:solidFill>
                            <a:schemeClr val="dk1"/>
                          </a:solidFill>
                          <a:effectLst/>
                          <a:latin typeface="+mn-lt"/>
                          <a:ea typeface="+mn-ea"/>
                          <a:cs typeface="+mn-cs"/>
                        </a:rPr>
                        <a:t>Agenţia Naţională pentru Reglementare în Comunicaţii Electronice şi Tehnologia Informaţiei (ANRCETI)</a:t>
                      </a:r>
                      <a:endParaRPr lang="vi-VN" sz="1600" kern="1200" dirty="0">
                        <a:solidFill>
                          <a:schemeClr val="dk1"/>
                        </a:solidFill>
                        <a:effectLst/>
                        <a:latin typeface="+mn-lt"/>
                        <a:ea typeface="+mn-ea"/>
                        <a:cs typeface="+mn-cs"/>
                      </a:endParaRPr>
                    </a:p>
                  </a:txBody>
                  <a:tcPr marL="9525" marR="9525" marT="9525" marB="0"/>
                </a:tc>
                <a:tc>
                  <a:txBody>
                    <a:bodyPr/>
                    <a:lstStyle/>
                    <a:p>
                      <a:pPr algn="ctr" fontAlgn="t"/>
                      <a:r>
                        <a:rPr lang="ro-MO" sz="1600" b="0" i="0" u="none" strike="noStrike" dirty="0" smtClean="0">
                          <a:solidFill>
                            <a:srgbClr val="000000"/>
                          </a:solidFill>
                          <a:effectLst/>
                          <a:latin typeface="+mn-lt"/>
                        </a:rPr>
                        <a:t>Comunicații</a:t>
                      </a:r>
                      <a:endParaRPr lang="en-GB" sz="1600" b="0" i="0" u="none" strike="noStrike" dirty="0">
                        <a:solidFill>
                          <a:srgbClr val="000000"/>
                        </a:solidFill>
                        <a:effectLst/>
                        <a:latin typeface="+mn-lt"/>
                      </a:endParaRPr>
                    </a:p>
                  </a:txBody>
                  <a:tcPr marL="9525" marR="9525" marT="9525" marB="0"/>
                </a:tc>
              </a:tr>
              <a:tr h="0">
                <a:tc>
                  <a:txBody>
                    <a:bodyPr/>
                    <a:lstStyle/>
                    <a:p>
                      <a:pPr algn="l" fontAlgn="t"/>
                      <a:r>
                        <a:rPr lang="en-GB" sz="1600" b="0" u="none" strike="noStrike" dirty="0">
                          <a:effectLst/>
                          <a:latin typeface="+mn-lt"/>
                        </a:rPr>
                        <a:t> </a:t>
                      </a:r>
                      <a:r>
                        <a:rPr lang="ro-MO" sz="1600" b="0" u="none" strike="noStrike" dirty="0" smtClean="0">
                          <a:effectLst/>
                          <a:latin typeface="+mn-lt"/>
                        </a:rPr>
                        <a:t>9</a:t>
                      </a:r>
                      <a:endParaRPr lang="en-GB" sz="1600" b="0" i="0" u="none" strike="noStrike" dirty="0">
                        <a:solidFill>
                          <a:srgbClr val="000000"/>
                        </a:solidFill>
                        <a:effectLst/>
                        <a:latin typeface="+mn-lt"/>
                      </a:endParaRPr>
                    </a:p>
                  </a:txBody>
                  <a:tcPr marL="9525" marR="9525" marT="9525" marB="0"/>
                </a:tc>
                <a:tc>
                  <a:txBody>
                    <a:bodyPr/>
                    <a:lstStyle/>
                    <a:p>
                      <a:pPr algn="l" fontAlgn="t"/>
                      <a:r>
                        <a:rPr lang="ro-MO" sz="1600" b="0" i="0" u="none" strike="noStrike" dirty="0" smtClean="0">
                          <a:solidFill>
                            <a:srgbClr val="000000"/>
                          </a:solidFill>
                          <a:effectLst/>
                          <a:latin typeface="+mn-lt"/>
                        </a:rPr>
                        <a:t>Agențiile Teritoriale ale Oficiului Forței</a:t>
                      </a:r>
                      <a:r>
                        <a:rPr lang="ro-MO" sz="1600" b="0" i="0" u="none" strike="noStrike" baseline="0" dirty="0" smtClean="0">
                          <a:solidFill>
                            <a:srgbClr val="000000"/>
                          </a:solidFill>
                          <a:effectLst/>
                          <a:latin typeface="+mn-lt"/>
                        </a:rPr>
                        <a:t> de Muncă (</a:t>
                      </a:r>
                      <a:r>
                        <a:rPr lang="en-GB" sz="1600" b="0" i="0" u="none" strike="noStrike" dirty="0" smtClean="0">
                          <a:solidFill>
                            <a:srgbClr val="000000"/>
                          </a:solidFill>
                          <a:effectLst/>
                          <a:latin typeface="+mn-lt"/>
                        </a:rPr>
                        <a:t>ATOFM</a:t>
                      </a:r>
                      <a:r>
                        <a:rPr lang="ro-MO" sz="1600" b="0" i="0" u="none" strike="noStrike" dirty="0" smtClean="0">
                          <a:solidFill>
                            <a:srgbClr val="000000"/>
                          </a:solidFill>
                          <a:effectLst/>
                          <a:latin typeface="+mn-lt"/>
                        </a:rPr>
                        <a:t>)</a:t>
                      </a:r>
                      <a:endParaRPr lang="en-GB" sz="1600" b="0" i="0" u="none" strike="noStrike" dirty="0">
                        <a:solidFill>
                          <a:srgbClr val="000000"/>
                        </a:solidFill>
                        <a:effectLst/>
                        <a:latin typeface="+mn-lt"/>
                      </a:endParaRPr>
                    </a:p>
                  </a:txBody>
                  <a:tcPr marL="9525" marR="9525" marT="9525" marB="0"/>
                </a:tc>
                <a:tc>
                  <a:txBody>
                    <a:bodyPr/>
                    <a:lstStyle/>
                    <a:p>
                      <a:pPr algn="ctr" fontAlgn="t"/>
                      <a:r>
                        <a:rPr lang="ro-MO" sz="1600" b="0" i="0" u="none" strike="noStrike" dirty="0" smtClean="0">
                          <a:solidFill>
                            <a:srgbClr val="000000"/>
                          </a:solidFill>
                          <a:effectLst/>
                          <a:latin typeface="+mn-lt"/>
                        </a:rPr>
                        <a:t>Economic</a:t>
                      </a:r>
                      <a:endParaRPr lang="en-GB" sz="1600" b="0" i="0" u="none" strike="noStrike" dirty="0">
                        <a:solidFill>
                          <a:srgbClr val="000000"/>
                        </a:solidFill>
                        <a:effectLst/>
                        <a:latin typeface="+mn-lt"/>
                      </a:endParaRPr>
                    </a:p>
                  </a:txBody>
                  <a:tcPr marL="9525" marR="9525" marT="9525" marB="0"/>
                </a:tc>
              </a:tr>
              <a:tr h="0">
                <a:tc>
                  <a:txBody>
                    <a:bodyPr/>
                    <a:lstStyle/>
                    <a:p>
                      <a:pPr algn="l" fontAlgn="t"/>
                      <a:r>
                        <a:rPr lang="en-GB" sz="1600" b="0" u="none" strike="noStrike" dirty="0">
                          <a:effectLst/>
                          <a:latin typeface="+mn-lt"/>
                        </a:rPr>
                        <a:t> </a:t>
                      </a:r>
                      <a:r>
                        <a:rPr lang="ro-MO" sz="1600" b="0" u="none" strike="noStrike" dirty="0" smtClean="0">
                          <a:effectLst/>
                          <a:latin typeface="+mn-lt"/>
                        </a:rPr>
                        <a:t>10</a:t>
                      </a:r>
                      <a:endParaRPr lang="en-GB" sz="1600" b="0" i="0" u="none" strike="noStrike" dirty="0">
                        <a:solidFill>
                          <a:srgbClr val="000000"/>
                        </a:solidFill>
                        <a:effectLst/>
                        <a:latin typeface="+mn-lt"/>
                      </a:endParaRPr>
                    </a:p>
                  </a:txBody>
                  <a:tcPr marL="9525" marR="9525" marT="9525" marB="0"/>
                </a:tc>
                <a:tc>
                  <a:txBody>
                    <a:bodyPr/>
                    <a:lstStyle/>
                    <a:p>
                      <a:pPr algn="l" fontAlgn="t"/>
                      <a:r>
                        <a:rPr lang="ro-MO" sz="1600" b="0" i="0" u="none" strike="noStrike" dirty="0" smtClean="0">
                          <a:solidFill>
                            <a:srgbClr val="000000"/>
                          </a:solidFill>
                          <a:effectLst/>
                          <a:latin typeface="+mn-lt"/>
                        </a:rPr>
                        <a:t>APL (primării)</a:t>
                      </a:r>
                      <a:endParaRPr lang="en-GB" sz="1600" b="0" i="0" u="none" strike="noStrike" dirty="0">
                        <a:solidFill>
                          <a:srgbClr val="000000"/>
                        </a:solidFill>
                        <a:effectLst/>
                        <a:latin typeface="+mn-lt"/>
                      </a:endParaRPr>
                    </a:p>
                  </a:txBody>
                  <a:tcPr marL="9525" marR="9525" marT="9525" marB="0"/>
                </a:tc>
                <a:tc>
                  <a:txBody>
                    <a:bodyPr/>
                    <a:lstStyle/>
                    <a:p>
                      <a:pPr algn="ctr" fontAlgn="t"/>
                      <a:r>
                        <a:rPr lang="ro-MO" sz="1600" b="0" i="0" u="none" strike="noStrike" dirty="0" smtClean="0">
                          <a:solidFill>
                            <a:srgbClr val="000000"/>
                          </a:solidFill>
                          <a:effectLst/>
                          <a:latin typeface="+mn-lt"/>
                        </a:rPr>
                        <a:t>Agricultura (Irigare)</a:t>
                      </a:r>
                      <a:endParaRPr lang="en-GB" sz="1600" b="0" i="0" u="none" strike="noStrike" dirty="0">
                        <a:solidFill>
                          <a:srgbClr val="000000"/>
                        </a:solidFill>
                        <a:effectLst/>
                        <a:latin typeface="+mn-lt"/>
                      </a:endParaRPr>
                    </a:p>
                  </a:txBody>
                  <a:tcPr marL="9525" marR="9525" marT="9525" marB="0"/>
                </a:tc>
              </a:tr>
              <a:tr h="0">
                <a:tc>
                  <a:txBody>
                    <a:bodyPr/>
                    <a:lstStyle/>
                    <a:p>
                      <a:endParaRPr lang="en-GB" sz="1600" b="0">
                        <a:latin typeface="+mn-lt"/>
                      </a:endParaRPr>
                    </a:p>
                  </a:txBody>
                  <a:tcPr marL="9525" marR="9525" marT="9525" marB="0"/>
                </a:tc>
                <a:tc>
                  <a:txBody>
                    <a:bodyPr/>
                    <a:lstStyle/>
                    <a:p>
                      <a:pPr algn="l" fontAlgn="t"/>
                      <a:endParaRPr lang="en-GB" sz="1600" b="0" i="0" u="none" strike="noStrike" dirty="0">
                        <a:solidFill>
                          <a:srgbClr val="000000"/>
                        </a:solidFill>
                        <a:effectLst/>
                        <a:latin typeface="+mn-lt"/>
                      </a:endParaRPr>
                    </a:p>
                  </a:txBody>
                  <a:tcPr marL="9525" marR="9525" marT="9525" marB="0"/>
                </a:tc>
                <a:tc>
                  <a:txBody>
                    <a:bodyPr/>
                    <a:lstStyle/>
                    <a:p>
                      <a:pPr algn="ctr" fontAlgn="t"/>
                      <a:r>
                        <a:rPr lang="ro-MO" sz="1600" b="0" i="0" u="none" strike="noStrike" dirty="0" smtClean="0">
                          <a:solidFill>
                            <a:srgbClr val="000000"/>
                          </a:solidFill>
                          <a:effectLst/>
                          <a:latin typeface="+mn-lt"/>
                        </a:rPr>
                        <a:t>Demografie</a:t>
                      </a:r>
                      <a:r>
                        <a:rPr lang="ro-MO" sz="1600" b="0" i="0" u="none" strike="noStrike" baseline="0" dirty="0" smtClean="0">
                          <a:solidFill>
                            <a:srgbClr val="000000"/>
                          </a:solidFill>
                          <a:effectLst/>
                          <a:latin typeface="+mn-lt"/>
                        </a:rPr>
                        <a:t> (familii </a:t>
                      </a:r>
                      <a:r>
                        <a:rPr lang="en-US" sz="1600" b="0" i="0" u="none" strike="noStrike" baseline="0" dirty="0" smtClean="0">
                          <a:solidFill>
                            <a:srgbClr val="000000"/>
                          </a:solidFill>
                          <a:effectLst/>
                          <a:latin typeface="+mn-lt"/>
                        </a:rPr>
                        <a:t>&gt;= </a:t>
                      </a:r>
                      <a:r>
                        <a:rPr lang="ro-MO" sz="1600" b="0" i="0" u="none" strike="noStrike" baseline="0" dirty="0" smtClean="0">
                          <a:solidFill>
                            <a:srgbClr val="000000"/>
                          </a:solidFill>
                          <a:effectLst/>
                          <a:latin typeface="+mn-lt"/>
                        </a:rPr>
                        <a:t>3 copii)</a:t>
                      </a:r>
                      <a:endParaRPr lang="vi-VN" sz="1600" b="0" i="0" u="none" strike="noStrike" dirty="0">
                        <a:solidFill>
                          <a:srgbClr val="000000"/>
                        </a:solidFill>
                        <a:effectLst/>
                        <a:latin typeface="+mn-lt"/>
                      </a:endParaRPr>
                    </a:p>
                  </a:txBody>
                  <a:tcPr marL="9525" marR="9525" marT="9525" marB="0"/>
                </a:tc>
              </a:tr>
              <a:tr h="0">
                <a:tc>
                  <a:txBody>
                    <a:bodyPr/>
                    <a:lstStyle/>
                    <a:p>
                      <a:endParaRPr lang="en-GB" sz="1600" b="0" dirty="0">
                        <a:latin typeface="+mn-lt"/>
                      </a:endParaRPr>
                    </a:p>
                  </a:txBody>
                  <a:tcPr marL="9525" marR="9525" marT="9525" marB="0"/>
                </a:tc>
                <a:tc>
                  <a:txBody>
                    <a:bodyPr/>
                    <a:lstStyle/>
                    <a:p>
                      <a:pPr algn="l" fontAlgn="t"/>
                      <a:endParaRPr lang="en-GB" sz="1600" b="0" i="0" u="none" strike="noStrike">
                        <a:solidFill>
                          <a:srgbClr val="000000"/>
                        </a:solidFill>
                        <a:effectLst/>
                        <a:latin typeface="+mn-lt"/>
                      </a:endParaRPr>
                    </a:p>
                  </a:txBody>
                  <a:tcPr marL="9525" marR="9525" marT="9525" marB="0"/>
                </a:tc>
                <a:tc>
                  <a:txBody>
                    <a:bodyPr/>
                    <a:lstStyle/>
                    <a:p>
                      <a:pPr algn="ctr" fontAlgn="t"/>
                      <a:r>
                        <a:rPr lang="ro-MO" sz="1600" b="0" i="0" u="none" strike="noStrike" dirty="0" smtClean="0">
                          <a:solidFill>
                            <a:srgbClr val="000000"/>
                          </a:solidFill>
                          <a:effectLst/>
                          <a:latin typeface="+mn-lt"/>
                        </a:rPr>
                        <a:t>Sănătate</a:t>
                      </a:r>
                      <a:r>
                        <a:rPr lang="ro-MO" sz="1600" b="0" i="0" u="none" strike="noStrike" baseline="0" dirty="0" smtClean="0">
                          <a:solidFill>
                            <a:srgbClr val="000000"/>
                          </a:solidFill>
                          <a:effectLst/>
                          <a:latin typeface="+mn-lt"/>
                        </a:rPr>
                        <a:t> (distante)</a:t>
                      </a:r>
                      <a:endParaRPr lang="en-GB" sz="1600" b="0" i="0" u="none" strike="noStrike" dirty="0">
                        <a:solidFill>
                          <a:srgbClr val="000000"/>
                        </a:solidFill>
                        <a:effectLst/>
                        <a:latin typeface="+mn-lt"/>
                      </a:endParaRPr>
                    </a:p>
                  </a:txBody>
                  <a:tcPr marL="9525" marR="9525" marT="9525" marB="0"/>
                </a:tc>
              </a:tr>
              <a:tr h="0">
                <a:tc>
                  <a:txBody>
                    <a:bodyPr/>
                    <a:lstStyle/>
                    <a:p>
                      <a:endParaRPr lang="en-GB" sz="1600" b="0" dirty="0">
                        <a:latin typeface="+mn-lt"/>
                      </a:endParaRPr>
                    </a:p>
                  </a:txBody>
                  <a:tcPr/>
                </a:tc>
                <a:tc>
                  <a:txBody>
                    <a:bodyPr/>
                    <a:lstStyle/>
                    <a:p>
                      <a:endParaRPr lang="en-GB" sz="1600" b="0" dirty="0">
                        <a:latin typeface="+mn-lt"/>
                      </a:endParaRPr>
                    </a:p>
                  </a:txBody>
                  <a:tcPr/>
                </a:tc>
                <a:tc>
                  <a:txBody>
                    <a:bodyPr/>
                    <a:lstStyle/>
                    <a:p>
                      <a:pPr algn="ctr"/>
                      <a:r>
                        <a:rPr lang="ro-MO" sz="1600" b="0" dirty="0" smtClean="0">
                          <a:latin typeface="+mn-lt"/>
                        </a:rPr>
                        <a:t>Educație (distante)</a:t>
                      </a:r>
                      <a:endParaRPr lang="en-GB" sz="1600" b="0" dirty="0">
                        <a:latin typeface="+mn-lt"/>
                      </a:endParaRPr>
                    </a:p>
                  </a:txBody>
                  <a:tcPr/>
                </a:tc>
              </a:tr>
              <a:tr h="0">
                <a:tc>
                  <a:txBody>
                    <a:bodyPr/>
                    <a:lstStyle/>
                    <a:p>
                      <a:endParaRPr lang="en-GB" sz="1600" b="0" dirty="0">
                        <a:latin typeface="+mn-lt"/>
                      </a:endParaRPr>
                    </a:p>
                  </a:txBody>
                  <a:tcPr/>
                </a:tc>
                <a:tc>
                  <a:txBody>
                    <a:bodyPr/>
                    <a:lstStyle/>
                    <a:p>
                      <a:endParaRPr lang="en-GB" sz="1600" b="0" dirty="0">
                        <a:latin typeface="+mn-lt"/>
                      </a:endParaRPr>
                    </a:p>
                  </a:txBody>
                  <a:tcPr/>
                </a:tc>
                <a:tc>
                  <a:txBody>
                    <a:bodyPr/>
                    <a:lstStyle/>
                    <a:p>
                      <a:pPr algn="ctr"/>
                      <a:r>
                        <a:rPr lang="ro-MO" sz="1600" b="0" dirty="0" smtClean="0">
                          <a:latin typeface="+mn-lt"/>
                        </a:rPr>
                        <a:t>Infrastructură</a:t>
                      </a:r>
                      <a:endParaRPr lang="en-GB" sz="1600" b="0" dirty="0">
                        <a:latin typeface="+mn-lt"/>
                      </a:endParaRPr>
                    </a:p>
                  </a:txBody>
                  <a:tcPr/>
                </a:tc>
              </a:tr>
              <a:tr h="0">
                <a:tc>
                  <a:txBody>
                    <a:bodyPr/>
                    <a:lstStyle/>
                    <a:p>
                      <a:endParaRPr lang="en-GB" sz="1600" b="0" dirty="0">
                        <a:latin typeface="+mn-lt"/>
                      </a:endParaRPr>
                    </a:p>
                  </a:txBody>
                  <a:tcPr/>
                </a:tc>
                <a:tc>
                  <a:txBody>
                    <a:bodyPr/>
                    <a:lstStyle/>
                    <a:p>
                      <a:endParaRPr lang="en-GB" sz="1600" b="0" dirty="0">
                        <a:latin typeface="+mn-lt"/>
                      </a:endParaRPr>
                    </a:p>
                  </a:txBody>
                  <a:tcPr/>
                </a:tc>
                <a:tc>
                  <a:txBody>
                    <a:bodyPr/>
                    <a:lstStyle/>
                    <a:p>
                      <a:pPr algn="ctr"/>
                      <a:r>
                        <a:rPr lang="ro-MO" sz="1600" b="0" dirty="0" smtClean="0">
                          <a:latin typeface="+mn-lt"/>
                        </a:rPr>
                        <a:t>Condiții</a:t>
                      </a:r>
                      <a:r>
                        <a:rPr lang="ro-MO" sz="1600" b="0" baseline="0" dirty="0" smtClean="0">
                          <a:latin typeface="+mn-lt"/>
                        </a:rPr>
                        <a:t> de m</a:t>
                      </a:r>
                      <a:r>
                        <a:rPr lang="ro-MO" sz="1600" b="0" dirty="0" smtClean="0">
                          <a:latin typeface="+mn-lt"/>
                        </a:rPr>
                        <a:t>ediu </a:t>
                      </a:r>
                      <a:endParaRPr lang="en-GB" sz="1600" b="0" dirty="0">
                        <a:latin typeface="+mn-lt"/>
                      </a:endParaRPr>
                    </a:p>
                  </a:txBody>
                  <a:tcPr/>
                </a:tc>
              </a:tr>
            </a:tbl>
          </a:graphicData>
        </a:graphic>
      </p:graphicFrame>
    </p:spTree>
    <p:extLst>
      <p:ext uri="{BB962C8B-B14F-4D97-AF65-F5344CB8AC3E}">
        <p14:creationId xmlns:p14="http://schemas.microsoft.com/office/powerpoint/2010/main" val="2080872456"/>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57200"/>
            <a:ext cx="8640960" cy="811560"/>
          </a:xfrm>
        </p:spPr>
        <p:txBody>
          <a:bodyPr/>
          <a:lstStyle/>
          <a:p>
            <a:pPr>
              <a:spcBef>
                <a:spcPts val="1800"/>
              </a:spcBef>
              <a:spcAft>
                <a:spcPts val="1200"/>
              </a:spcAft>
              <a:defRPr/>
            </a:pPr>
            <a:r>
              <a:rPr lang="ro-MO" sz="2800" b="1" dirty="0">
                <a:solidFill>
                  <a:srgbClr val="7030A0"/>
                </a:solidFill>
                <a:effectLst>
                  <a:outerShdw blurRad="38100" dist="38100" dir="2700000" algn="tl">
                    <a:srgbClr val="000000">
                      <a:alpha val="43137"/>
                    </a:srgbClr>
                  </a:outerShdw>
                </a:effectLst>
              </a:rPr>
              <a:t>Zece pași în construirea unui indicator compozit</a:t>
            </a:r>
            <a:r>
              <a:rPr lang="ro-MO" sz="3600" b="1" dirty="0" smtClean="0">
                <a:solidFill>
                  <a:srgbClr val="7030A0"/>
                </a:solidFill>
                <a:effectLst>
                  <a:outerShdw blurRad="38100" dist="38100" dir="2700000" algn="tl">
                    <a:srgbClr val="000000">
                      <a:alpha val="43137"/>
                    </a:srgbClr>
                  </a:outerShdw>
                </a:effectLst>
              </a:rPr>
              <a:t/>
            </a:r>
            <a:br>
              <a:rPr lang="ro-MO" sz="3600" b="1" dirty="0" smtClean="0">
                <a:solidFill>
                  <a:srgbClr val="7030A0"/>
                </a:solidFill>
                <a:effectLst>
                  <a:outerShdw blurRad="38100" dist="38100" dir="2700000" algn="tl">
                    <a:srgbClr val="000000">
                      <a:alpha val="43137"/>
                    </a:srgbClr>
                  </a:outerShdw>
                </a:effectLst>
              </a:rPr>
            </a:br>
            <a:r>
              <a:rPr lang="en-US" sz="1200" i="1" dirty="0" smtClean="0"/>
              <a:t>HANDBOOK ON CONSTRUCTING COMPOSITE INDICATORS: METHODOLOGY AND USER GUIDE – ISBN 978-92-64-04345-9 - © OECD 2008</a:t>
            </a:r>
            <a:endParaRPr lang="ro-RO" sz="1200" i="1" dirty="0"/>
          </a:p>
        </p:txBody>
      </p:sp>
      <p:sp>
        <p:nvSpPr>
          <p:cNvPr id="3" name="Объект 2"/>
          <p:cNvSpPr>
            <a:spLocks noGrp="1"/>
          </p:cNvSpPr>
          <p:nvPr>
            <p:ph idx="1"/>
          </p:nvPr>
        </p:nvSpPr>
        <p:spPr>
          <a:xfrm>
            <a:off x="457200" y="1412776"/>
            <a:ext cx="8229600" cy="4752528"/>
          </a:xfrm>
        </p:spPr>
        <p:txBody>
          <a:bodyPr/>
          <a:lstStyle/>
          <a:p>
            <a:pPr marL="514350" indent="-514350">
              <a:buFont typeface="+mj-lt"/>
              <a:buAutoNum type="arabicPeriod" startAt="3"/>
            </a:pPr>
            <a:r>
              <a:rPr lang="ro-RO" sz="2400" b="1" dirty="0"/>
              <a:t>Analiza </a:t>
            </a:r>
            <a:r>
              <a:rPr lang="ro-RO" sz="2400" b="1" dirty="0" err="1" smtClean="0"/>
              <a:t>multivariată</a:t>
            </a:r>
            <a:r>
              <a:rPr lang="ro-RO" sz="2400" b="1" dirty="0" smtClean="0"/>
              <a:t> </a:t>
            </a:r>
            <a:r>
              <a:rPr lang="ro-RO" sz="2400" dirty="0" smtClean="0"/>
              <a:t>- O </a:t>
            </a:r>
            <a:r>
              <a:rPr lang="ro-RO" sz="2400" dirty="0"/>
              <a:t>analiza exploratorie ar trebui să investigheze structura </a:t>
            </a:r>
            <a:r>
              <a:rPr lang="ro-RO" sz="2400" dirty="0" smtClean="0"/>
              <a:t>în ansamblu </a:t>
            </a:r>
            <a:r>
              <a:rPr lang="ro-RO" sz="2400" dirty="0"/>
              <a:t>a indicatorilor, evaluarea gradului de adecvare a setului de date și </a:t>
            </a:r>
            <a:r>
              <a:rPr lang="ro-RO" sz="2400" dirty="0" smtClean="0"/>
              <a:t>explicarea opțiunilor </a:t>
            </a:r>
            <a:r>
              <a:rPr lang="ro-RO" sz="2400" dirty="0"/>
              <a:t>metodologice, de exemplu, ponderare, agregare. </a:t>
            </a:r>
            <a:endParaRPr lang="en-GB" sz="2400" dirty="0"/>
          </a:p>
          <a:p>
            <a:pPr marL="514350" lvl="0" indent="-514350">
              <a:buFont typeface="+mj-lt"/>
              <a:buAutoNum type="arabicPeriod" startAt="3"/>
            </a:pPr>
            <a:r>
              <a:rPr lang="ro-RO" sz="2400" b="1" dirty="0" smtClean="0"/>
              <a:t>Imputarea </a:t>
            </a:r>
            <a:r>
              <a:rPr lang="ro-RO" sz="2400" b="1" dirty="0"/>
              <a:t>de date </a:t>
            </a:r>
            <a:r>
              <a:rPr lang="ro-RO" sz="2400" b="1" dirty="0" smtClean="0"/>
              <a:t>lipsă</a:t>
            </a:r>
            <a:r>
              <a:rPr lang="ro-RO" sz="2400" dirty="0" smtClean="0"/>
              <a:t> (</a:t>
            </a:r>
            <a:r>
              <a:rPr lang="ro-RO" sz="2400" i="1" dirty="0" smtClean="0"/>
              <a:t>idea de imputare este pe atât de atrăgătoare cit si periculoasa</a:t>
            </a:r>
            <a:r>
              <a:rPr lang="ro-RO" sz="2400" dirty="0" smtClean="0"/>
              <a:t>) - Trebuie luate </a:t>
            </a:r>
            <a:r>
              <a:rPr lang="ro-RO" sz="2400" dirty="0"/>
              <a:t>în considerare </a:t>
            </a:r>
            <a:r>
              <a:rPr lang="ro-RO" sz="2400" dirty="0" smtClean="0"/>
              <a:t>abordări </a:t>
            </a:r>
            <a:r>
              <a:rPr lang="ro-RO" sz="2400" dirty="0"/>
              <a:t>diferite pentru imputarea valorilor lipsă. Valorile extreme ar trebui să fie </a:t>
            </a:r>
            <a:r>
              <a:rPr lang="ro-RO" sz="2400" dirty="0" smtClean="0"/>
              <a:t>examinate, </a:t>
            </a:r>
            <a:r>
              <a:rPr lang="ro-RO" sz="2400" dirty="0"/>
              <a:t>deoarece acestea pot deveni repere nedorite. </a:t>
            </a:r>
            <a:endParaRPr lang="ro-MO" sz="2400" dirty="0"/>
          </a:p>
        </p:txBody>
      </p:sp>
    </p:spTree>
    <p:extLst>
      <p:ext uri="{BB962C8B-B14F-4D97-AF65-F5344CB8AC3E}">
        <p14:creationId xmlns:p14="http://schemas.microsoft.com/office/powerpoint/2010/main" val="906078794"/>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7544"/>
          </a:xfrm>
        </p:spPr>
        <p:txBody>
          <a:bodyPr/>
          <a:lstStyle/>
          <a:p>
            <a:r>
              <a:rPr lang="ro-MO" sz="2800" b="1" dirty="0">
                <a:solidFill>
                  <a:srgbClr val="7030A0"/>
                </a:solidFill>
                <a:effectLst>
                  <a:outerShdw blurRad="38100" dist="38100" dir="2700000" algn="tl">
                    <a:srgbClr val="000000">
                      <a:alpha val="43137"/>
                    </a:srgbClr>
                  </a:outerShdw>
                </a:effectLst>
              </a:rPr>
              <a:t>Indicatori</a:t>
            </a:r>
            <a:endParaRPr lang="en-GB" sz="2800"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12776"/>
            <a:ext cx="8229600" cy="4680520"/>
          </a:xfrm>
        </p:spPr>
        <p:txBody>
          <a:bodyPr/>
          <a:lstStyle/>
          <a:p>
            <a:pPr marL="0" indent="0">
              <a:buNone/>
            </a:pPr>
            <a:r>
              <a:rPr lang="ro-MO" dirty="0" smtClean="0"/>
              <a:t>In total identificați – 51 indicatori</a:t>
            </a:r>
          </a:p>
          <a:p>
            <a:r>
              <a:rPr lang="ro-MO" dirty="0" smtClean="0"/>
              <a:t>Din care:</a:t>
            </a:r>
          </a:p>
          <a:p>
            <a:pPr lvl="1"/>
            <a:r>
              <a:rPr lang="ro-MO" dirty="0" smtClean="0"/>
              <a:t>Recomandat după validarea rezultatelor Recensământului populației – 1 (demografie)</a:t>
            </a:r>
          </a:p>
          <a:p>
            <a:pPr lvl="1"/>
            <a:r>
              <a:rPr lang="ro-MO" dirty="0" smtClean="0"/>
              <a:t>Recomandat pentru 2013 – 1 (mediu)</a:t>
            </a:r>
          </a:p>
          <a:p>
            <a:pPr lvl="1"/>
            <a:r>
              <a:rPr lang="ro-MO" dirty="0" smtClean="0"/>
              <a:t>Excluși și </a:t>
            </a:r>
            <a:r>
              <a:rPr lang="ro-MO" dirty="0" err="1" smtClean="0"/>
              <a:t>înlocuiti</a:t>
            </a:r>
            <a:r>
              <a:rPr lang="ro-MO" dirty="0" smtClean="0"/>
              <a:t> cu alții – 2 indicatori (1- drumuri și transporturi, 1- comunicații)</a:t>
            </a:r>
          </a:p>
          <a:p>
            <a:pPr marL="57150" indent="0">
              <a:buNone/>
            </a:pPr>
            <a:r>
              <a:rPr lang="ro-MO" dirty="0" smtClean="0"/>
              <a:t>In exercițiul dat – 49 indicatori</a:t>
            </a:r>
          </a:p>
        </p:txBody>
      </p:sp>
    </p:spTree>
    <p:extLst>
      <p:ext uri="{BB962C8B-B14F-4D97-AF65-F5344CB8AC3E}">
        <p14:creationId xmlns:p14="http://schemas.microsoft.com/office/powerpoint/2010/main" val="3252977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57200"/>
            <a:ext cx="8640960" cy="811560"/>
          </a:xfrm>
        </p:spPr>
        <p:txBody>
          <a:bodyPr/>
          <a:lstStyle/>
          <a:p>
            <a:pPr>
              <a:spcBef>
                <a:spcPts val="1800"/>
              </a:spcBef>
              <a:spcAft>
                <a:spcPts val="1200"/>
              </a:spcAft>
              <a:defRPr/>
            </a:pPr>
            <a:r>
              <a:rPr lang="ro-MO" sz="2800" b="1" dirty="0" smtClean="0">
                <a:solidFill>
                  <a:srgbClr val="7030A0"/>
                </a:solidFill>
                <a:effectLst>
                  <a:outerShdw blurRad="38100" dist="38100" dir="2700000" algn="tl">
                    <a:srgbClr val="000000">
                      <a:alpha val="43137"/>
                    </a:srgbClr>
                  </a:outerShdw>
                </a:effectLst>
              </a:rPr>
              <a:t>Zece pași în construirea unui indicator compozit</a:t>
            </a:r>
            <a:r>
              <a:rPr lang="ro-MO" sz="3600" b="1" dirty="0" smtClean="0">
                <a:solidFill>
                  <a:srgbClr val="7030A0"/>
                </a:solidFill>
                <a:effectLst>
                  <a:outerShdw blurRad="38100" dist="38100" dir="2700000" algn="tl">
                    <a:srgbClr val="000000">
                      <a:alpha val="43137"/>
                    </a:srgbClr>
                  </a:outerShdw>
                </a:effectLst>
              </a:rPr>
              <a:t/>
            </a:r>
            <a:br>
              <a:rPr lang="ro-MO" sz="3600" b="1" dirty="0" smtClean="0">
                <a:solidFill>
                  <a:srgbClr val="7030A0"/>
                </a:solidFill>
                <a:effectLst>
                  <a:outerShdw blurRad="38100" dist="38100" dir="2700000" algn="tl">
                    <a:srgbClr val="000000">
                      <a:alpha val="43137"/>
                    </a:srgbClr>
                  </a:outerShdw>
                </a:effectLst>
              </a:rPr>
            </a:br>
            <a:r>
              <a:rPr lang="en-US" sz="1200" i="1" dirty="0" smtClean="0"/>
              <a:t>HANDBOOK </a:t>
            </a:r>
            <a:r>
              <a:rPr lang="en-US" sz="1200" i="1" dirty="0"/>
              <a:t>ON CONSTRUCTING COMPOSITE INDICATORS: METHODOLOGY AND USER GUIDE – ISBN 978-92-64-04345-9 - © OECD </a:t>
            </a:r>
            <a:r>
              <a:rPr lang="en-US" sz="1200" i="1" dirty="0" smtClean="0"/>
              <a:t>2008</a:t>
            </a:r>
            <a:endParaRPr lang="ro-RO" sz="1200" i="1" dirty="0"/>
          </a:p>
        </p:txBody>
      </p:sp>
      <p:sp>
        <p:nvSpPr>
          <p:cNvPr id="3" name="Объект 2"/>
          <p:cNvSpPr>
            <a:spLocks noGrp="1"/>
          </p:cNvSpPr>
          <p:nvPr>
            <p:ph idx="1"/>
          </p:nvPr>
        </p:nvSpPr>
        <p:spPr>
          <a:xfrm>
            <a:off x="457200" y="1412776"/>
            <a:ext cx="8229600" cy="4752528"/>
          </a:xfrm>
        </p:spPr>
        <p:txBody>
          <a:bodyPr/>
          <a:lstStyle/>
          <a:p>
            <a:pPr marL="514350" lvl="0" indent="-514350">
              <a:buFont typeface="+mj-lt"/>
              <a:buAutoNum type="arabicPeriod" startAt="5"/>
            </a:pPr>
            <a:r>
              <a:rPr lang="ro-RO" sz="2400" b="1" dirty="0" smtClean="0"/>
              <a:t>Normalizarea</a:t>
            </a:r>
            <a:r>
              <a:rPr lang="ro-RO" sz="2400" dirty="0" smtClean="0"/>
              <a:t> (</a:t>
            </a:r>
            <a:r>
              <a:rPr lang="ro-RO" sz="2400" i="1" dirty="0" smtClean="0"/>
              <a:t>evitarea de a însuma mere cu pere</a:t>
            </a:r>
            <a:r>
              <a:rPr lang="ro-RO" sz="2400" dirty="0" smtClean="0"/>
              <a:t>) - Indicatorii </a:t>
            </a:r>
            <a:r>
              <a:rPr lang="ro-RO" sz="2400" dirty="0"/>
              <a:t>ar trebui să fie </a:t>
            </a:r>
            <a:r>
              <a:rPr lang="ro-RO" sz="2400" dirty="0" smtClean="0"/>
              <a:t>normalizați </a:t>
            </a:r>
            <a:r>
              <a:rPr lang="ro-RO" sz="2400" dirty="0"/>
              <a:t>pentru </a:t>
            </a:r>
            <a:r>
              <a:rPr lang="ro-RO" sz="2400" dirty="0" smtClean="0"/>
              <a:t>ai </a:t>
            </a:r>
            <a:r>
              <a:rPr lang="ro-RO" sz="2400" dirty="0"/>
              <a:t>face </a:t>
            </a:r>
            <a:r>
              <a:rPr lang="ro-RO" sz="2400" dirty="0" smtClean="0"/>
              <a:t>comparabili. </a:t>
            </a:r>
            <a:r>
              <a:rPr lang="ro-RO" sz="2400" dirty="0"/>
              <a:t>Atenție trebuie acordată valorilor extreme </a:t>
            </a:r>
            <a:r>
              <a:rPr lang="ro-RO" sz="2400" dirty="0" smtClean="0"/>
              <a:t>care </a:t>
            </a:r>
            <a:r>
              <a:rPr lang="ro-RO" sz="2400" dirty="0"/>
              <a:t>pot influența etapele ulterioare în procesul de construire a unui indicator compozit. Date asimetrice ar trebui să fie, de asemenea, identificate și contabilizate. </a:t>
            </a:r>
            <a:endParaRPr lang="en-GB" sz="2400" dirty="0"/>
          </a:p>
          <a:p>
            <a:pPr marL="514350" lvl="0" indent="-514350">
              <a:buFont typeface="+mj-lt"/>
              <a:buAutoNum type="arabicPeriod" startAt="5"/>
            </a:pPr>
            <a:r>
              <a:rPr lang="ro-RO" sz="2400" b="1" dirty="0" smtClean="0"/>
              <a:t>Ponderare – </a:t>
            </a:r>
            <a:r>
              <a:rPr lang="ro-RO" sz="2400" dirty="0" smtClean="0"/>
              <a:t>nu există o metodologie uniformă unică de ponderare a indicatorilor individuali înainte de agregarea într-un indicator compozit. </a:t>
            </a:r>
          </a:p>
          <a:p>
            <a:pPr marL="800100" lvl="2" indent="0">
              <a:buNone/>
            </a:pPr>
            <a:r>
              <a:rPr lang="ro-RO" sz="2000" b="1" dirty="0" smtClean="0"/>
              <a:t>Metode </a:t>
            </a:r>
            <a:r>
              <a:rPr lang="ro-RO" sz="2000" b="1" dirty="0"/>
              <a:t>de </a:t>
            </a:r>
            <a:r>
              <a:rPr lang="ro-RO" sz="2000" b="1" dirty="0" smtClean="0"/>
              <a:t>ponderare: </a:t>
            </a:r>
            <a:endParaRPr lang="ro-RO" sz="2000" b="1" dirty="0"/>
          </a:p>
          <a:p>
            <a:pPr marL="1257300" lvl="3" indent="0" fontAlgn="auto">
              <a:spcBef>
                <a:spcPts val="0"/>
              </a:spcBef>
              <a:spcAft>
                <a:spcPts val="0"/>
              </a:spcAft>
              <a:buNone/>
              <a:defRPr/>
            </a:pPr>
            <a:r>
              <a:rPr lang="ro-RO" dirty="0"/>
              <a:t>Ponderi egale</a:t>
            </a:r>
          </a:p>
          <a:p>
            <a:pPr marL="1257300" lvl="3" indent="0" fontAlgn="auto">
              <a:spcBef>
                <a:spcPts val="0"/>
              </a:spcBef>
              <a:spcAft>
                <a:spcPts val="0"/>
              </a:spcAft>
              <a:buNone/>
              <a:defRPr/>
            </a:pPr>
            <a:r>
              <a:rPr lang="ro-RO" dirty="0"/>
              <a:t>Ponderi bazate pe metode statistice</a:t>
            </a:r>
          </a:p>
          <a:p>
            <a:pPr marL="1257300" lvl="3" indent="0" fontAlgn="auto">
              <a:spcBef>
                <a:spcPts val="0"/>
              </a:spcBef>
              <a:spcAft>
                <a:spcPts val="0"/>
              </a:spcAft>
              <a:buNone/>
              <a:defRPr/>
            </a:pPr>
            <a:r>
              <a:rPr lang="ro-RO" dirty="0"/>
              <a:t>Ponderi bazate pe opinii  publice/ </a:t>
            </a:r>
            <a:r>
              <a:rPr lang="ro-RO" dirty="0" err="1"/>
              <a:t>experti</a:t>
            </a:r>
            <a:endParaRPr lang="ro-RO" dirty="0"/>
          </a:p>
          <a:p>
            <a:pPr marL="0" indent="0">
              <a:buNone/>
            </a:pPr>
            <a:endParaRPr lang="ro-RO" sz="2400" dirty="0" smtClean="0"/>
          </a:p>
          <a:p>
            <a:pPr marL="0" lvl="0" indent="0">
              <a:buNone/>
            </a:pPr>
            <a:endParaRPr lang="ro-RO" sz="2400" dirty="0" smtClean="0"/>
          </a:p>
        </p:txBody>
      </p:sp>
    </p:spTree>
    <p:extLst>
      <p:ext uri="{BB962C8B-B14F-4D97-AF65-F5344CB8AC3E}">
        <p14:creationId xmlns:p14="http://schemas.microsoft.com/office/powerpoint/2010/main" val="1173868783"/>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5536"/>
          </a:xfrm>
        </p:spPr>
        <p:txBody>
          <a:bodyPr/>
          <a:lstStyle/>
          <a:p>
            <a:r>
              <a:rPr lang="ro-MO" sz="2800" b="1" dirty="0">
                <a:solidFill>
                  <a:srgbClr val="7030A0"/>
                </a:solidFill>
                <a:effectLst>
                  <a:outerShdw blurRad="38100" dist="38100" dir="2700000" algn="tl">
                    <a:srgbClr val="000000">
                      <a:alpha val="43137"/>
                    </a:srgbClr>
                  </a:outerShdw>
                </a:effectLst>
              </a:rPr>
              <a:t>Construirea indicilor de </a:t>
            </a:r>
            <a:r>
              <a:rPr lang="ro-MO" sz="2800" b="1" dirty="0" err="1" smtClean="0">
                <a:solidFill>
                  <a:srgbClr val="7030A0"/>
                </a:solidFill>
                <a:effectLst>
                  <a:outerShdw blurRad="38100" dist="38100" dir="2700000" algn="tl">
                    <a:srgbClr val="000000">
                      <a:alpha val="43137"/>
                    </a:srgbClr>
                  </a:outerShdw>
                </a:effectLst>
              </a:rPr>
              <a:t>deprivare</a:t>
            </a:r>
            <a:r>
              <a:rPr lang="ro-MO" sz="2800" b="1" dirty="0" smtClean="0">
                <a:solidFill>
                  <a:srgbClr val="7030A0"/>
                </a:solidFill>
                <a:effectLst>
                  <a:outerShdw blurRad="38100" dist="38100" dir="2700000" algn="tl">
                    <a:srgbClr val="000000">
                      <a:alpha val="43137"/>
                    </a:srgbClr>
                  </a:outerShdw>
                </a:effectLst>
              </a:rPr>
              <a:t> pe domenii</a:t>
            </a:r>
            <a:endParaRPr lang="en-GB" sz="2800"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24744"/>
            <a:ext cx="8229600" cy="4742656"/>
          </a:xfrm>
        </p:spPr>
        <p:txBody>
          <a:bodyPr/>
          <a:lstStyle/>
          <a:p>
            <a:r>
              <a:rPr lang="en-GB" sz="2400" dirty="0" err="1"/>
              <a:t>Fiecare</a:t>
            </a:r>
            <a:r>
              <a:rPr lang="en-GB" sz="2400" dirty="0"/>
              <a:t> indicator </a:t>
            </a:r>
            <a:r>
              <a:rPr lang="ro-MO" sz="2400" dirty="0" smtClean="0"/>
              <a:t> </a:t>
            </a:r>
            <a:r>
              <a:rPr lang="en-GB" sz="2400" dirty="0" smtClean="0"/>
              <a:t>s</a:t>
            </a:r>
            <a:r>
              <a:rPr lang="ro-MO" sz="2400" dirty="0" err="1" smtClean="0"/>
              <a:t>-a</a:t>
            </a:r>
            <a:r>
              <a:rPr lang="en-GB" sz="2400" dirty="0" smtClean="0"/>
              <a:t> </a:t>
            </a:r>
            <a:r>
              <a:rPr lang="en-GB" sz="2400" dirty="0" err="1" smtClean="0"/>
              <a:t>aranj</a:t>
            </a:r>
            <a:r>
              <a:rPr lang="ro-MO" sz="2400" dirty="0" smtClean="0"/>
              <a:t>at în ordine necesară</a:t>
            </a:r>
            <a:r>
              <a:rPr lang="en-GB" sz="2400" dirty="0" smtClean="0"/>
              <a:t> </a:t>
            </a:r>
            <a:r>
              <a:rPr lang="ro-MO" sz="2400" dirty="0" smtClean="0"/>
              <a:t>ș</a:t>
            </a:r>
            <a:r>
              <a:rPr lang="en-GB" sz="2400" dirty="0" err="1" smtClean="0"/>
              <a:t>i</a:t>
            </a:r>
            <a:r>
              <a:rPr lang="ro-MO" sz="2400" dirty="0"/>
              <a:t> </a:t>
            </a:r>
            <a:r>
              <a:rPr lang="it-IT" sz="2400" dirty="0" smtClean="0"/>
              <a:t>fiecarei </a:t>
            </a:r>
            <a:r>
              <a:rPr lang="it-IT" sz="2400" dirty="0"/>
              <a:t>localitati i se atribuie un scor (1 – </a:t>
            </a:r>
            <a:r>
              <a:rPr lang="ro-MO" sz="2400" dirty="0"/>
              <a:t>N</a:t>
            </a:r>
            <a:r>
              <a:rPr lang="it-IT" sz="2400" dirty="0" smtClean="0"/>
              <a:t>) </a:t>
            </a:r>
            <a:r>
              <a:rPr lang="it-IT" sz="2400" dirty="0"/>
              <a:t>;</a:t>
            </a:r>
          </a:p>
          <a:p>
            <a:r>
              <a:rPr lang="ro-MO" sz="2400" dirty="0" smtClean="0"/>
              <a:t>Normalizarea -</a:t>
            </a:r>
            <a:r>
              <a:rPr lang="en-GB" sz="2400" dirty="0" smtClean="0"/>
              <a:t> s</a:t>
            </a:r>
            <a:r>
              <a:rPr lang="ro-MO" sz="2400" dirty="0" err="1" smtClean="0"/>
              <a:t>-a</a:t>
            </a:r>
            <a:r>
              <a:rPr lang="en-GB" sz="2400" dirty="0" smtClean="0"/>
              <a:t> </a:t>
            </a:r>
            <a:r>
              <a:rPr lang="en-GB" sz="2400" dirty="0" err="1" smtClean="0"/>
              <a:t>aplica</a:t>
            </a:r>
            <a:r>
              <a:rPr lang="ro-MO" sz="2400" dirty="0" smtClean="0"/>
              <a:t>t</a:t>
            </a:r>
            <a:r>
              <a:rPr lang="en-GB" sz="2400" dirty="0" smtClean="0"/>
              <a:t> </a:t>
            </a:r>
            <a:r>
              <a:rPr lang="en-GB" sz="2400" dirty="0" err="1"/>
              <a:t>transformarea</a:t>
            </a:r>
            <a:r>
              <a:rPr lang="en-GB" sz="2400" dirty="0"/>
              <a:t> </a:t>
            </a:r>
            <a:r>
              <a:rPr lang="en-GB" sz="2400" dirty="0" err="1"/>
              <a:t>normala</a:t>
            </a:r>
            <a:r>
              <a:rPr lang="en-GB" sz="2400" dirty="0"/>
              <a:t> </a:t>
            </a:r>
            <a:r>
              <a:rPr lang="en-GB" sz="2400" dirty="0" err="1" smtClean="0"/>
              <a:t>inversa</a:t>
            </a:r>
            <a:r>
              <a:rPr lang="en-GB" sz="2400" dirty="0" smtClean="0"/>
              <a:t>;</a:t>
            </a:r>
            <a:endParaRPr lang="en-GB" sz="2400" dirty="0"/>
          </a:p>
          <a:p>
            <a:r>
              <a:rPr lang="ro-MO" sz="2400" dirty="0" smtClean="0"/>
              <a:t>S-a </a:t>
            </a:r>
            <a:r>
              <a:rPr lang="ro-MO" sz="2400" dirty="0" err="1" smtClean="0"/>
              <a:t>exstras</a:t>
            </a:r>
            <a:r>
              <a:rPr lang="ro-MO" sz="2400" dirty="0" smtClean="0"/>
              <a:t> </a:t>
            </a:r>
            <a:r>
              <a:rPr lang="en-GB" sz="2400" dirty="0"/>
              <a:t>un </a:t>
            </a:r>
            <a:r>
              <a:rPr lang="en-GB" sz="2400" dirty="0" smtClean="0"/>
              <a:t>factor</a:t>
            </a:r>
            <a:r>
              <a:rPr lang="ro-MO" sz="2400" dirty="0"/>
              <a:t> </a:t>
            </a:r>
            <a:r>
              <a:rPr lang="ro-MO" sz="2400" dirty="0" smtClean="0"/>
              <a:t>- </a:t>
            </a:r>
            <a:r>
              <a:rPr lang="pt-BR" sz="2400" dirty="0" smtClean="0"/>
              <a:t>utilizind</a:t>
            </a:r>
            <a:r>
              <a:rPr lang="ro-MO" sz="2400" dirty="0" smtClean="0"/>
              <a:t> </a:t>
            </a:r>
            <a:r>
              <a:rPr lang="en-GB" sz="2400" dirty="0" err="1" smtClean="0"/>
              <a:t>variabilele</a:t>
            </a:r>
            <a:r>
              <a:rPr lang="en-GB" sz="2400" dirty="0" smtClean="0"/>
              <a:t> </a:t>
            </a:r>
            <a:r>
              <a:rPr lang="en-GB" sz="2400" dirty="0" err="1"/>
              <a:t>construite</a:t>
            </a:r>
            <a:r>
              <a:rPr lang="en-GB" sz="2400" dirty="0"/>
              <a:t> </a:t>
            </a:r>
            <a:r>
              <a:rPr lang="en-GB" sz="2400" dirty="0" err="1"/>
              <a:t>pentru</a:t>
            </a:r>
            <a:r>
              <a:rPr lang="en-GB" sz="2400" dirty="0"/>
              <a:t> </a:t>
            </a:r>
            <a:r>
              <a:rPr lang="en-GB" sz="2400" dirty="0" err="1"/>
              <a:t>fiecare</a:t>
            </a:r>
            <a:r>
              <a:rPr lang="en-GB" sz="2400" dirty="0"/>
              <a:t> </a:t>
            </a:r>
            <a:r>
              <a:rPr lang="en-GB" sz="2400" dirty="0" err="1"/>
              <a:t>domeniu</a:t>
            </a:r>
            <a:r>
              <a:rPr lang="en-GB" sz="2400" dirty="0"/>
              <a:t> </a:t>
            </a:r>
            <a:r>
              <a:rPr lang="en-GB" sz="2400" dirty="0" smtClean="0"/>
              <a:t>s</a:t>
            </a:r>
            <a:r>
              <a:rPr lang="ro-MO" sz="2400" dirty="0" err="1" smtClean="0"/>
              <a:t>-a</a:t>
            </a:r>
            <a:r>
              <a:rPr lang="en-GB" sz="2400" dirty="0" smtClean="0"/>
              <a:t> </a:t>
            </a:r>
            <a:r>
              <a:rPr lang="en-GB" sz="2400" dirty="0" err="1" smtClean="0"/>
              <a:t>selecta</a:t>
            </a:r>
            <a:r>
              <a:rPr lang="ro-MO" sz="2400" dirty="0" smtClean="0"/>
              <a:t>t</a:t>
            </a:r>
            <a:r>
              <a:rPr lang="en-GB" sz="2400" dirty="0" smtClean="0"/>
              <a:t> </a:t>
            </a:r>
            <a:r>
              <a:rPr lang="en-GB" sz="2400" dirty="0"/>
              <a:t>o forma </a:t>
            </a:r>
            <a:r>
              <a:rPr lang="en-GB" sz="2400" dirty="0" err="1"/>
              <a:t>liniara</a:t>
            </a:r>
            <a:r>
              <a:rPr lang="en-GB" sz="2400" dirty="0"/>
              <a:t> (</a:t>
            </a:r>
            <a:r>
              <a:rPr lang="en-GB" sz="2400" dirty="0" err="1"/>
              <a:t>componenta</a:t>
            </a:r>
            <a:r>
              <a:rPr lang="en-GB" sz="2400" dirty="0" smtClean="0"/>
              <a:t>), </a:t>
            </a:r>
            <a:r>
              <a:rPr lang="en-GB" sz="2400" dirty="0"/>
              <a:t>care </a:t>
            </a:r>
            <a:r>
              <a:rPr lang="en-GB" sz="2400" dirty="0" err="1"/>
              <a:t>cel</a:t>
            </a:r>
            <a:r>
              <a:rPr lang="en-GB" sz="2400" dirty="0"/>
              <a:t> </a:t>
            </a:r>
            <a:r>
              <a:rPr lang="en-GB" sz="2400" dirty="0" err="1"/>
              <a:t>mai</a:t>
            </a:r>
            <a:r>
              <a:rPr lang="en-GB" sz="2400" dirty="0"/>
              <a:t> bine </a:t>
            </a:r>
            <a:r>
              <a:rPr lang="en-GB" sz="2400" dirty="0" err="1"/>
              <a:t>explica</a:t>
            </a:r>
            <a:r>
              <a:rPr lang="en-GB" sz="2400" dirty="0"/>
              <a:t> </a:t>
            </a:r>
            <a:r>
              <a:rPr lang="en-GB" sz="2400" dirty="0" err="1"/>
              <a:t>tipul</a:t>
            </a:r>
            <a:r>
              <a:rPr lang="en-GB" sz="2400" dirty="0"/>
              <a:t> </a:t>
            </a:r>
            <a:r>
              <a:rPr lang="en-GB" sz="2400" dirty="0" err="1"/>
              <a:t>dat</a:t>
            </a:r>
            <a:r>
              <a:rPr lang="en-GB" sz="2400" dirty="0"/>
              <a:t> de </a:t>
            </a:r>
            <a:r>
              <a:rPr lang="en-GB" sz="2400" dirty="0" err="1"/>
              <a:t>deprivare</a:t>
            </a:r>
            <a:r>
              <a:rPr lang="en-GB" sz="2400" dirty="0"/>
              <a:t>.</a:t>
            </a:r>
          </a:p>
          <a:p>
            <a:r>
              <a:rPr lang="en-GB" sz="2400" dirty="0" err="1"/>
              <a:t>Primariile</a:t>
            </a:r>
            <a:r>
              <a:rPr lang="en-GB" sz="2400" dirty="0"/>
              <a:t> </a:t>
            </a:r>
            <a:r>
              <a:rPr lang="en-GB" sz="2400" dirty="0" smtClean="0"/>
              <a:t>s</a:t>
            </a:r>
            <a:r>
              <a:rPr lang="ro-MO" sz="2400" dirty="0" err="1" smtClean="0"/>
              <a:t>-au</a:t>
            </a:r>
            <a:r>
              <a:rPr lang="en-GB" sz="2400" dirty="0" smtClean="0"/>
              <a:t> </a:t>
            </a:r>
            <a:r>
              <a:rPr lang="en-GB" sz="2400" dirty="0" err="1" smtClean="0"/>
              <a:t>aranja</a:t>
            </a:r>
            <a:r>
              <a:rPr lang="ro-MO" sz="2400" dirty="0" smtClean="0"/>
              <a:t>t</a:t>
            </a:r>
            <a:r>
              <a:rPr lang="en-GB" sz="2400" dirty="0" smtClean="0"/>
              <a:t> </a:t>
            </a:r>
            <a:r>
              <a:rPr lang="en-GB" sz="2400" dirty="0"/>
              <a:t>conform </a:t>
            </a:r>
            <a:r>
              <a:rPr lang="en-GB" sz="2400" dirty="0" err="1"/>
              <a:t>componenta</a:t>
            </a:r>
            <a:r>
              <a:rPr lang="en-GB" sz="2400" dirty="0"/>
              <a:t> </a:t>
            </a:r>
            <a:r>
              <a:rPr lang="en-GB" sz="2400" dirty="0" err="1"/>
              <a:t>obtinuta</a:t>
            </a:r>
            <a:r>
              <a:rPr lang="en-GB" sz="2400" dirty="0"/>
              <a:t>, </a:t>
            </a:r>
            <a:r>
              <a:rPr lang="en-GB" sz="2400" dirty="0" err="1"/>
              <a:t>adica</a:t>
            </a:r>
            <a:r>
              <a:rPr lang="en-GB" sz="2400" dirty="0"/>
              <a:t> </a:t>
            </a:r>
            <a:r>
              <a:rPr lang="en-GB" sz="2400" dirty="0" smtClean="0"/>
              <a:t>s</a:t>
            </a:r>
            <a:r>
              <a:rPr lang="ro-MO" sz="2400" dirty="0" err="1" smtClean="0"/>
              <a:t>-a</a:t>
            </a:r>
            <a:r>
              <a:rPr lang="en-GB" sz="2400" dirty="0" smtClean="0"/>
              <a:t> </a:t>
            </a:r>
            <a:r>
              <a:rPr lang="en-GB" sz="2400" dirty="0" err="1" smtClean="0"/>
              <a:t>calcula</a:t>
            </a:r>
            <a:r>
              <a:rPr lang="ro-MO" sz="2400" dirty="0" smtClean="0"/>
              <a:t>t</a:t>
            </a:r>
            <a:r>
              <a:rPr lang="en-GB" sz="2400" dirty="0" smtClean="0"/>
              <a:t> </a:t>
            </a:r>
            <a:r>
              <a:rPr lang="en-GB" sz="2400" dirty="0" err="1" smtClean="0"/>
              <a:t>scorul</a:t>
            </a:r>
            <a:r>
              <a:rPr lang="ro-MO" sz="2400" dirty="0" smtClean="0"/>
              <a:t> </a:t>
            </a:r>
            <a:r>
              <a:rPr lang="vi-VN" sz="2400" dirty="0" smtClean="0"/>
              <a:t>localităţii </a:t>
            </a:r>
            <a:r>
              <a:rPr lang="vi-VN" sz="2400" dirty="0"/>
              <a:t>pentru fiecare domeniu.</a:t>
            </a:r>
            <a:endParaRPr lang="en-GB" sz="2400" dirty="0"/>
          </a:p>
        </p:txBody>
      </p:sp>
    </p:spTree>
    <p:extLst>
      <p:ext uri="{BB962C8B-B14F-4D97-AF65-F5344CB8AC3E}">
        <p14:creationId xmlns:p14="http://schemas.microsoft.com/office/powerpoint/2010/main" val="3084992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57200"/>
            <a:ext cx="8640960" cy="811560"/>
          </a:xfrm>
        </p:spPr>
        <p:txBody>
          <a:bodyPr/>
          <a:lstStyle/>
          <a:p>
            <a:pPr>
              <a:spcBef>
                <a:spcPts val="1800"/>
              </a:spcBef>
              <a:spcAft>
                <a:spcPts val="1200"/>
              </a:spcAft>
              <a:defRPr/>
            </a:pPr>
            <a:r>
              <a:rPr lang="ro-MO" sz="2800" b="1" dirty="0" smtClean="0">
                <a:solidFill>
                  <a:srgbClr val="7030A0"/>
                </a:solidFill>
                <a:effectLst>
                  <a:outerShdw blurRad="38100" dist="38100" dir="2700000" algn="tl">
                    <a:srgbClr val="000000">
                      <a:alpha val="43137"/>
                    </a:srgbClr>
                  </a:outerShdw>
                </a:effectLst>
              </a:rPr>
              <a:t>Zece pași în construirea unui indicator compozit</a:t>
            </a:r>
            <a:r>
              <a:rPr lang="ro-MO" sz="3600" b="1" dirty="0" smtClean="0">
                <a:solidFill>
                  <a:srgbClr val="7030A0"/>
                </a:solidFill>
                <a:effectLst>
                  <a:outerShdw blurRad="38100" dist="38100" dir="2700000" algn="tl">
                    <a:srgbClr val="000000">
                      <a:alpha val="43137"/>
                    </a:srgbClr>
                  </a:outerShdw>
                </a:effectLst>
              </a:rPr>
              <a:t/>
            </a:r>
            <a:br>
              <a:rPr lang="ro-MO" sz="3600" b="1" dirty="0" smtClean="0">
                <a:solidFill>
                  <a:srgbClr val="7030A0"/>
                </a:solidFill>
                <a:effectLst>
                  <a:outerShdw blurRad="38100" dist="38100" dir="2700000" algn="tl">
                    <a:srgbClr val="000000">
                      <a:alpha val="43137"/>
                    </a:srgbClr>
                  </a:outerShdw>
                </a:effectLst>
              </a:rPr>
            </a:br>
            <a:r>
              <a:rPr lang="en-US" sz="1200" i="1" dirty="0" smtClean="0"/>
              <a:t>HANDBOOK </a:t>
            </a:r>
            <a:r>
              <a:rPr lang="en-US" sz="1200" i="1" dirty="0"/>
              <a:t>ON CONSTRUCTING COMPOSITE INDICATORS: METHODOLOGY AND USER GUIDE – ISBN 978-92-64-04345-9 - © OECD </a:t>
            </a:r>
            <a:r>
              <a:rPr lang="en-US" sz="1200" i="1" dirty="0" smtClean="0"/>
              <a:t>2008</a:t>
            </a:r>
            <a:endParaRPr lang="ro-RO" sz="1200" i="1" dirty="0"/>
          </a:p>
        </p:txBody>
      </p:sp>
      <p:sp>
        <p:nvSpPr>
          <p:cNvPr id="3" name="Объект 2"/>
          <p:cNvSpPr>
            <a:spLocks noGrp="1"/>
          </p:cNvSpPr>
          <p:nvPr>
            <p:ph idx="1"/>
          </p:nvPr>
        </p:nvSpPr>
        <p:spPr>
          <a:xfrm>
            <a:off x="457200" y="1412776"/>
            <a:ext cx="8229600" cy="4752528"/>
          </a:xfrm>
        </p:spPr>
        <p:txBody>
          <a:bodyPr/>
          <a:lstStyle/>
          <a:p>
            <a:pPr marL="514350" lvl="0" indent="-514350">
              <a:buFont typeface="+mj-lt"/>
              <a:buAutoNum type="arabicPeriod" startAt="7"/>
            </a:pPr>
            <a:r>
              <a:rPr lang="ro-RO" sz="2800" b="1" dirty="0" smtClean="0"/>
              <a:t>Agregarea indicatorilor </a:t>
            </a:r>
            <a:r>
              <a:rPr lang="ro-RO" sz="2800" dirty="0" smtClean="0"/>
              <a:t>– sunt propuse trei metode de agregare: aditivă</a:t>
            </a:r>
            <a:r>
              <a:rPr lang="en-US" sz="2800" dirty="0" smtClean="0"/>
              <a:t>, geometric</a:t>
            </a:r>
            <a:r>
              <a:rPr lang="ro-MO" sz="2800" dirty="0" smtClean="0"/>
              <a:t>ă, analiza multicriterială</a:t>
            </a:r>
            <a:endParaRPr lang="ro-RO" sz="2800" dirty="0" smtClean="0"/>
          </a:p>
          <a:p>
            <a:pPr marL="514350" lvl="0" indent="-514350">
              <a:buFont typeface="+mj-lt"/>
              <a:buAutoNum type="arabicPeriod" startAt="7"/>
            </a:pPr>
            <a:r>
              <a:rPr lang="ro-RO" sz="2800" b="1" dirty="0" smtClean="0"/>
              <a:t>Analiza de sensibilitate - </a:t>
            </a:r>
            <a:r>
              <a:rPr lang="ro-RO" sz="2800" dirty="0" smtClean="0"/>
              <a:t>Analiza ar trebui să fie efectuată pentru a evalua soliditatea indicatorului compozit privind: mecanismul pentru includerea sau excluderea indicatorilor individuali, schema de normalizare, imputarea datelor lipsă, alegerea ponderilor, metoda de agregare. </a:t>
            </a:r>
            <a:endParaRPr lang="en-GB" sz="2800" dirty="0" smtClean="0"/>
          </a:p>
        </p:txBody>
      </p:sp>
    </p:spTree>
    <p:extLst>
      <p:ext uri="{BB962C8B-B14F-4D97-AF65-F5344CB8AC3E}">
        <p14:creationId xmlns:p14="http://schemas.microsoft.com/office/powerpoint/2010/main" val="1585472319"/>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5536"/>
          </a:xfrm>
        </p:spPr>
        <p:txBody>
          <a:bodyPr/>
          <a:lstStyle/>
          <a:p>
            <a:r>
              <a:rPr lang="ro-MO" sz="2800" b="1" dirty="0">
                <a:solidFill>
                  <a:srgbClr val="7030A0"/>
                </a:solidFill>
                <a:effectLst>
                  <a:outerShdw blurRad="38100" dist="38100" dir="2700000" algn="tl">
                    <a:srgbClr val="000000">
                      <a:alpha val="43137"/>
                    </a:srgbClr>
                  </a:outerShdw>
                </a:effectLst>
              </a:rPr>
              <a:t>Construirea </a:t>
            </a:r>
            <a:r>
              <a:rPr lang="ro-MO" sz="2800" b="1" dirty="0" smtClean="0">
                <a:solidFill>
                  <a:srgbClr val="7030A0"/>
                </a:solidFill>
                <a:effectLst>
                  <a:outerShdw blurRad="38100" dist="38100" dir="2700000" algn="tl">
                    <a:srgbClr val="000000">
                      <a:alpha val="43137"/>
                    </a:srgbClr>
                  </a:outerShdw>
                </a:effectLst>
              </a:rPr>
              <a:t>indicelui de </a:t>
            </a:r>
            <a:r>
              <a:rPr lang="ro-MO" sz="2800" b="1" dirty="0" err="1" smtClean="0">
                <a:solidFill>
                  <a:srgbClr val="7030A0"/>
                </a:solidFill>
                <a:effectLst>
                  <a:outerShdw blurRad="38100" dist="38100" dir="2700000" algn="tl">
                    <a:srgbClr val="000000">
                      <a:alpha val="43137"/>
                    </a:srgbClr>
                  </a:outerShdw>
                </a:effectLst>
              </a:rPr>
              <a:t>deprivare</a:t>
            </a:r>
            <a:r>
              <a:rPr lang="ro-MO" sz="2800" b="1" dirty="0" smtClean="0">
                <a:solidFill>
                  <a:srgbClr val="7030A0"/>
                </a:solidFill>
                <a:effectLst>
                  <a:outerShdw blurRad="38100" dist="38100" dir="2700000" algn="tl">
                    <a:srgbClr val="000000">
                      <a:alpha val="43137"/>
                    </a:srgbClr>
                  </a:outerShdw>
                </a:effectLst>
              </a:rPr>
              <a:t> IDAM</a:t>
            </a:r>
            <a:endParaRPr lang="en-GB" sz="2800"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268760"/>
            <a:ext cx="8229600" cy="4742656"/>
          </a:xfrm>
        </p:spPr>
        <p:txBody>
          <a:bodyPr/>
          <a:lstStyle/>
          <a:p>
            <a:r>
              <a:rPr lang="en-GB" sz="2400" dirty="0" err="1"/>
              <a:t>Scorul</a:t>
            </a:r>
            <a:r>
              <a:rPr lang="en-GB" sz="2400" dirty="0"/>
              <a:t> care </a:t>
            </a:r>
            <a:r>
              <a:rPr lang="en-GB" sz="2400" dirty="0" err="1"/>
              <a:t>exprima</a:t>
            </a:r>
            <a:r>
              <a:rPr lang="en-GB" sz="2400" dirty="0"/>
              <a:t> </a:t>
            </a:r>
            <a:r>
              <a:rPr lang="en-GB" sz="2400" dirty="0" err="1"/>
              <a:t>tipul</a:t>
            </a:r>
            <a:r>
              <a:rPr lang="en-GB" sz="2400" dirty="0"/>
              <a:t> de </a:t>
            </a:r>
            <a:r>
              <a:rPr lang="en-GB" sz="2400" dirty="0" err="1"/>
              <a:t>deprivare</a:t>
            </a:r>
            <a:r>
              <a:rPr lang="en-GB" sz="2400" dirty="0"/>
              <a:t> </a:t>
            </a:r>
            <a:r>
              <a:rPr lang="en-GB" sz="2400" dirty="0" err="1"/>
              <a:t>pe</a:t>
            </a:r>
            <a:r>
              <a:rPr lang="en-GB" sz="2400" dirty="0"/>
              <a:t> </a:t>
            </a:r>
            <a:r>
              <a:rPr lang="en-GB" sz="2400" dirty="0" err="1"/>
              <a:t>domenii</a:t>
            </a:r>
            <a:r>
              <a:rPr lang="en-GB" sz="2400" dirty="0"/>
              <a:t> se </a:t>
            </a:r>
            <a:r>
              <a:rPr lang="en-GB" sz="2400" dirty="0" err="1"/>
              <a:t>transforma</a:t>
            </a:r>
            <a:r>
              <a:rPr lang="en-GB" sz="2400" dirty="0"/>
              <a:t> in </a:t>
            </a:r>
            <a:r>
              <a:rPr lang="en-GB" sz="2400" dirty="0" err="1"/>
              <a:t>scor</a:t>
            </a:r>
            <a:r>
              <a:rPr lang="en-GB" sz="2400" dirty="0"/>
              <a:t> fractional </a:t>
            </a:r>
            <a:r>
              <a:rPr lang="en-GB" sz="2400" dirty="0" err="1"/>
              <a:t>pentru</a:t>
            </a:r>
            <a:r>
              <a:rPr lang="en-GB" sz="2400" dirty="0"/>
              <a:t> </a:t>
            </a:r>
            <a:r>
              <a:rPr lang="en-GB" sz="2400" dirty="0" smtClean="0"/>
              <a:t>a</a:t>
            </a:r>
            <a:r>
              <a:rPr lang="ro-MO" sz="2400" dirty="0" smtClean="0"/>
              <a:t> </a:t>
            </a:r>
            <a:r>
              <a:rPr lang="it-IT" sz="2400" dirty="0" smtClean="0"/>
              <a:t>primi </a:t>
            </a:r>
            <a:r>
              <a:rPr lang="it-IT" sz="2400" dirty="0"/>
              <a:t>variabila cu valoarea de la 0 la 1 (sau scorul fiecarei primarii se imparte la numarul </a:t>
            </a:r>
            <a:r>
              <a:rPr lang="it-IT" sz="2400" dirty="0" smtClean="0"/>
              <a:t>de</a:t>
            </a:r>
            <a:r>
              <a:rPr lang="ro-MO" sz="2400" dirty="0" smtClean="0"/>
              <a:t> </a:t>
            </a:r>
            <a:r>
              <a:rPr lang="en-GB" sz="2400" dirty="0" err="1" smtClean="0"/>
              <a:t>primarii</a:t>
            </a:r>
            <a:r>
              <a:rPr lang="en-GB" sz="2400" dirty="0" smtClean="0"/>
              <a:t> </a:t>
            </a:r>
            <a:r>
              <a:rPr lang="en-GB" sz="2400" dirty="0"/>
              <a:t>din </a:t>
            </a:r>
            <a:r>
              <a:rPr lang="en-GB" sz="2400" dirty="0" err="1"/>
              <a:t>studiu</a:t>
            </a:r>
            <a:r>
              <a:rPr lang="en-GB" sz="2400" dirty="0"/>
              <a:t> </a:t>
            </a:r>
            <a:r>
              <a:rPr lang="ro-MO" sz="2400" dirty="0" smtClean="0"/>
              <a:t>N</a:t>
            </a:r>
            <a:r>
              <a:rPr lang="en-GB" sz="2400" dirty="0" smtClean="0"/>
              <a:t>)</a:t>
            </a:r>
            <a:endParaRPr lang="en-GB" sz="2400" dirty="0"/>
          </a:p>
          <a:p>
            <a:r>
              <a:rPr lang="en-GB" sz="2400" dirty="0" smtClean="0"/>
              <a:t>Se </a:t>
            </a:r>
            <a:r>
              <a:rPr lang="en-GB" sz="2400" dirty="0" err="1"/>
              <a:t>aplica</a:t>
            </a:r>
            <a:r>
              <a:rPr lang="en-GB" sz="2400" dirty="0"/>
              <a:t> o </a:t>
            </a:r>
            <a:r>
              <a:rPr lang="en-GB" sz="2400" dirty="0" err="1"/>
              <a:t>transformare</a:t>
            </a:r>
            <a:r>
              <a:rPr lang="en-GB" sz="2400" dirty="0"/>
              <a:t> </a:t>
            </a:r>
            <a:r>
              <a:rPr lang="en-GB" sz="2400" dirty="0" err="1"/>
              <a:t>exponentiala</a:t>
            </a:r>
            <a:r>
              <a:rPr lang="en-GB" sz="2400" dirty="0"/>
              <a:t> </a:t>
            </a:r>
            <a:r>
              <a:rPr lang="pt-BR" sz="2400" dirty="0"/>
              <a:t>X = -23*log {1 – R*[1 – exp(-100/23)]} </a:t>
            </a:r>
            <a:r>
              <a:rPr lang="en-GB" sz="2400" dirty="0" err="1" smtClean="0"/>
              <a:t>pentru</a:t>
            </a:r>
            <a:r>
              <a:rPr lang="en-GB" sz="2400" dirty="0" smtClean="0"/>
              <a:t> </a:t>
            </a:r>
            <a:r>
              <a:rPr lang="en-GB" sz="2400" dirty="0"/>
              <a:t>a exclude </a:t>
            </a:r>
            <a:r>
              <a:rPr lang="en-GB" sz="2400" dirty="0" err="1"/>
              <a:t>compensarea</a:t>
            </a:r>
            <a:r>
              <a:rPr lang="en-GB" sz="2400" dirty="0"/>
              <a:t> </a:t>
            </a:r>
            <a:r>
              <a:rPr lang="en-GB" sz="2400" dirty="0" err="1" smtClean="0"/>
              <a:t>deprivarii</a:t>
            </a:r>
            <a:r>
              <a:rPr lang="ro-MO" sz="2400" dirty="0" smtClean="0"/>
              <a:t> </a:t>
            </a:r>
            <a:r>
              <a:rPr lang="it-IT" sz="2400" dirty="0" smtClean="0"/>
              <a:t>mari </a:t>
            </a:r>
            <a:r>
              <a:rPr lang="it-IT" sz="2400" dirty="0"/>
              <a:t>pe un domeniu de catre deprivarea mica pe alt domeniu</a:t>
            </a:r>
          </a:p>
          <a:p>
            <a:r>
              <a:rPr lang="en-GB" sz="2400" dirty="0" err="1" smtClean="0"/>
              <a:t>Indicele</a:t>
            </a:r>
            <a:r>
              <a:rPr lang="en-GB" sz="2400" dirty="0" smtClean="0"/>
              <a:t> </a:t>
            </a:r>
            <a:r>
              <a:rPr lang="en-GB" sz="2400" dirty="0"/>
              <a:t>de </a:t>
            </a:r>
            <a:r>
              <a:rPr lang="en-GB" sz="2400" dirty="0" err="1"/>
              <a:t>deprivare</a:t>
            </a:r>
            <a:r>
              <a:rPr lang="en-GB" sz="2400" dirty="0"/>
              <a:t> a </a:t>
            </a:r>
            <a:r>
              <a:rPr lang="en-GB" sz="2400" dirty="0" err="1"/>
              <a:t>ariilor</a:t>
            </a:r>
            <a:r>
              <a:rPr lang="en-GB" sz="2400" dirty="0"/>
              <a:t> </a:t>
            </a:r>
            <a:r>
              <a:rPr lang="en-GB" sz="2400" dirty="0" err="1"/>
              <a:t>mici</a:t>
            </a:r>
            <a:r>
              <a:rPr lang="en-GB" sz="2400" dirty="0"/>
              <a:t> (</a:t>
            </a:r>
            <a:r>
              <a:rPr lang="en-GB" sz="2400" dirty="0" err="1"/>
              <a:t>indicele</a:t>
            </a:r>
            <a:r>
              <a:rPr lang="en-GB" sz="2400" dirty="0"/>
              <a:t> de </a:t>
            </a:r>
            <a:r>
              <a:rPr lang="en-GB" sz="2400" dirty="0" err="1"/>
              <a:t>deprivare</a:t>
            </a:r>
            <a:r>
              <a:rPr lang="en-GB" sz="2400" dirty="0"/>
              <a:t> </a:t>
            </a:r>
            <a:r>
              <a:rPr lang="en-GB" sz="2400" dirty="0" err="1"/>
              <a:t>multipla</a:t>
            </a:r>
            <a:r>
              <a:rPr lang="en-GB" sz="2400" dirty="0"/>
              <a:t>) se </a:t>
            </a:r>
            <a:r>
              <a:rPr lang="en-GB" sz="2400" dirty="0" err="1"/>
              <a:t>calculeaza</a:t>
            </a:r>
            <a:r>
              <a:rPr lang="en-GB" sz="2400" dirty="0"/>
              <a:t> </a:t>
            </a:r>
            <a:r>
              <a:rPr lang="en-GB" sz="2400" dirty="0" err="1"/>
              <a:t>atribuind</a:t>
            </a:r>
            <a:r>
              <a:rPr lang="en-GB" sz="2400" dirty="0"/>
              <a:t> </a:t>
            </a:r>
            <a:r>
              <a:rPr lang="en-GB" sz="2400" dirty="0" smtClean="0"/>
              <a:t>o</a:t>
            </a:r>
            <a:r>
              <a:rPr lang="ro-MO" sz="2400" dirty="0" smtClean="0"/>
              <a:t> </a:t>
            </a:r>
            <a:r>
              <a:rPr lang="it-IT" sz="2400" dirty="0" smtClean="0"/>
              <a:t>pondere </a:t>
            </a:r>
            <a:r>
              <a:rPr lang="it-IT" sz="2400" dirty="0"/>
              <a:t>fiecarui domeniu de deprivare in asa mod, incit suma totala a ponderilor sa fie </a:t>
            </a:r>
            <a:r>
              <a:rPr lang="it-IT" sz="2400" dirty="0" smtClean="0"/>
              <a:t>egala</a:t>
            </a:r>
            <a:r>
              <a:rPr lang="ro-MO" sz="2400" dirty="0" smtClean="0"/>
              <a:t> </a:t>
            </a:r>
            <a:r>
              <a:rPr lang="en-GB" sz="2400" dirty="0" smtClean="0"/>
              <a:t>cu 1</a:t>
            </a:r>
            <a:r>
              <a:rPr lang="ro-MO" sz="2400" dirty="0" smtClean="0"/>
              <a:t>.</a:t>
            </a:r>
            <a:endParaRPr lang="en-GB" sz="2400" dirty="0"/>
          </a:p>
        </p:txBody>
      </p:sp>
    </p:spTree>
    <p:extLst>
      <p:ext uri="{BB962C8B-B14F-4D97-AF65-F5344CB8AC3E}">
        <p14:creationId xmlns:p14="http://schemas.microsoft.com/office/powerpoint/2010/main" val="2386219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15616"/>
          </a:xfrm>
        </p:spPr>
        <p:txBody>
          <a:bodyPr/>
          <a:lstStyle/>
          <a:p>
            <a:pPr>
              <a:defRPr/>
            </a:pPr>
            <a:r>
              <a:rPr lang="ro-MO" sz="3600" b="1" dirty="0" smtClean="0">
                <a:solidFill>
                  <a:srgbClr val="7030A0"/>
                </a:solidFill>
                <a:effectLst>
                  <a:outerShdw blurRad="38100" dist="38100" dir="2700000" algn="tl">
                    <a:srgbClr val="000000">
                      <a:alpha val="43137"/>
                    </a:srgbClr>
                  </a:outerShdw>
                </a:effectLst>
              </a:rPr>
              <a:t>Obiectivul de bază</a:t>
            </a:r>
            <a:endParaRPr lang="ro-RO" sz="3600" b="1" dirty="0">
              <a:solidFill>
                <a:srgbClr val="7030A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457200" y="1916832"/>
            <a:ext cx="8229600" cy="3950568"/>
          </a:xfrm>
        </p:spPr>
        <p:txBody>
          <a:bodyPr/>
          <a:lstStyle/>
          <a:p>
            <a:pPr marL="0" indent="0" algn="just">
              <a:buNone/>
              <a:defRPr/>
            </a:pPr>
            <a:r>
              <a:rPr lang="ro-RO" sz="3600" dirty="0" smtClean="0"/>
              <a:t>Revizuirea </a:t>
            </a:r>
            <a:r>
              <a:rPr lang="ro-RO" sz="3600" dirty="0"/>
              <a:t>conţinutului, metodologiei şi a setului de instrumente IDAM prin adaptarea lor la cadrul actual de politici şi optimizarea/ajustarea surselor de date evaluate din perspectiva </a:t>
            </a:r>
            <a:r>
              <a:rPr lang="ro-RO" sz="3600" dirty="0" smtClean="0"/>
              <a:t>calităţii</a:t>
            </a:r>
            <a:endParaRPr lang="ro-RO" sz="3600" dirty="0"/>
          </a:p>
        </p:txBody>
      </p:sp>
    </p:spTree>
    <p:extLst>
      <p:ext uri="{BB962C8B-B14F-4D97-AF65-F5344CB8AC3E}">
        <p14:creationId xmlns:p14="http://schemas.microsoft.com/office/powerpoint/2010/main" val="4035123410"/>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57200"/>
            <a:ext cx="8640960" cy="811560"/>
          </a:xfrm>
        </p:spPr>
        <p:txBody>
          <a:bodyPr/>
          <a:lstStyle/>
          <a:p>
            <a:pPr>
              <a:spcBef>
                <a:spcPts val="1800"/>
              </a:spcBef>
              <a:spcAft>
                <a:spcPts val="1200"/>
              </a:spcAft>
              <a:defRPr/>
            </a:pPr>
            <a:r>
              <a:rPr lang="ro-MO" sz="2800" b="1" dirty="0" smtClean="0">
                <a:solidFill>
                  <a:srgbClr val="7030A0"/>
                </a:solidFill>
                <a:effectLst>
                  <a:outerShdw blurRad="38100" dist="38100" dir="2700000" algn="tl">
                    <a:srgbClr val="000000">
                      <a:alpha val="43137"/>
                    </a:srgbClr>
                  </a:outerShdw>
                </a:effectLst>
              </a:rPr>
              <a:t>Zece pași în construirea unui indicator compozit</a:t>
            </a:r>
            <a:r>
              <a:rPr lang="ro-MO" sz="3600" b="1" dirty="0" smtClean="0">
                <a:solidFill>
                  <a:srgbClr val="7030A0"/>
                </a:solidFill>
                <a:effectLst>
                  <a:outerShdw blurRad="38100" dist="38100" dir="2700000" algn="tl">
                    <a:srgbClr val="000000">
                      <a:alpha val="43137"/>
                    </a:srgbClr>
                  </a:outerShdw>
                </a:effectLst>
              </a:rPr>
              <a:t/>
            </a:r>
            <a:br>
              <a:rPr lang="ro-MO" sz="3600" b="1" dirty="0" smtClean="0">
                <a:solidFill>
                  <a:srgbClr val="7030A0"/>
                </a:solidFill>
                <a:effectLst>
                  <a:outerShdw blurRad="38100" dist="38100" dir="2700000" algn="tl">
                    <a:srgbClr val="000000">
                      <a:alpha val="43137"/>
                    </a:srgbClr>
                  </a:outerShdw>
                </a:effectLst>
              </a:rPr>
            </a:br>
            <a:r>
              <a:rPr lang="en-US" sz="1200" i="1" dirty="0" smtClean="0"/>
              <a:t>HANDBOOK </a:t>
            </a:r>
            <a:r>
              <a:rPr lang="en-US" sz="1200" i="1" dirty="0"/>
              <a:t>ON CONSTRUCTING COMPOSITE INDICATORS: METHODOLOGY AND USER GUIDE – ISBN 978-92-64-04345-9 - © OECD </a:t>
            </a:r>
            <a:r>
              <a:rPr lang="en-US" sz="1200" i="1" dirty="0" smtClean="0"/>
              <a:t>2008</a:t>
            </a:r>
            <a:endParaRPr lang="ro-RO" sz="1200" i="1" dirty="0"/>
          </a:p>
        </p:txBody>
      </p:sp>
      <p:sp>
        <p:nvSpPr>
          <p:cNvPr id="3" name="Объект 2"/>
          <p:cNvSpPr>
            <a:spLocks noGrp="1"/>
          </p:cNvSpPr>
          <p:nvPr>
            <p:ph idx="1"/>
          </p:nvPr>
        </p:nvSpPr>
        <p:spPr>
          <a:xfrm>
            <a:off x="457200" y="1412776"/>
            <a:ext cx="8229600" cy="4752528"/>
          </a:xfrm>
        </p:spPr>
        <p:txBody>
          <a:bodyPr/>
          <a:lstStyle/>
          <a:p>
            <a:pPr marL="514350" lvl="0" indent="-514350">
              <a:buFont typeface="+mj-lt"/>
              <a:buAutoNum type="arabicPeriod" startAt="9"/>
            </a:pPr>
            <a:r>
              <a:rPr lang="ro-RO" sz="2800" b="1" dirty="0" smtClean="0"/>
              <a:t>Interacțiunea cu alți indicatori </a:t>
            </a:r>
            <a:r>
              <a:rPr lang="ro-RO" sz="2800" dirty="0" smtClean="0"/>
              <a:t>– corelarea cu alți indicatori statistici independenți sau indici permite de a testa puterea explicativă a indicatorului compozit. </a:t>
            </a:r>
          </a:p>
          <a:p>
            <a:pPr marL="514350" lvl="0" indent="-514350">
              <a:buFont typeface="+mj-lt"/>
              <a:buAutoNum type="arabicPeriod" startAt="9"/>
            </a:pPr>
            <a:r>
              <a:rPr lang="ro-RO" sz="2800" b="1" dirty="0" smtClean="0"/>
              <a:t>Vizualizarea</a:t>
            </a:r>
            <a:r>
              <a:rPr lang="ro-RO" sz="2800" dirty="0"/>
              <a:t> </a:t>
            </a:r>
            <a:r>
              <a:rPr lang="ro-RO" sz="2800" dirty="0" smtClean="0"/>
              <a:t>- Indicatorii compozit pot fi vizualizați sau prezentați în moduri diferite, care pot influența interpretarea lor.</a:t>
            </a:r>
            <a:endParaRPr lang="en-GB" sz="2800" dirty="0" smtClean="0"/>
          </a:p>
          <a:p>
            <a:pPr marL="514350" indent="-514350" algn="just">
              <a:buFont typeface="+mj-lt"/>
              <a:buAutoNum type="arabicPeriod" startAt="5"/>
              <a:defRPr/>
            </a:pPr>
            <a:endParaRPr lang="ro-RO" sz="2800" dirty="0"/>
          </a:p>
        </p:txBody>
      </p:sp>
    </p:spTree>
    <p:extLst>
      <p:ext uri="{BB962C8B-B14F-4D97-AF65-F5344CB8AC3E}">
        <p14:creationId xmlns:p14="http://schemas.microsoft.com/office/powerpoint/2010/main" val="1172559448"/>
      </p:ext>
    </p:extLst>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16632"/>
            <a:ext cx="5976664" cy="288032"/>
          </a:xfrm>
        </p:spPr>
        <p:txBody>
          <a:bodyPr/>
          <a:lstStyle/>
          <a:p>
            <a:pPr>
              <a:spcBef>
                <a:spcPts val="1800"/>
              </a:spcBef>
              <a:spcAft>
                <a:spcPts val="1200"/>
              </a:spcAft>
              <a:defRPr/>
            </a:pPr>
            <a:r>
              <a:rPr lang="ro-MO" sz="2800" b="1" dirty="0" smtClean="0">
                <a:solidFill>
                  <a:srgbClr val="EFEFFF"/>
                </a:solidFill>
                <a:effectLst>
                  <a:outerShdw blurRad="38100" dist="38100" dir="2700000" algn="tl">
                    <a:srgbClr val="000000">
                      <a:alpha val="43137"/>
                    </a:srgbClr>
                  </a:outerShdw>
                </a:effectLst>
              </a:rPr>
              <a:t>Rezultate </a:t>
            </a:r>
            <a:endParaRPr lang="ro-RO" sz="1200" i="1" dirty="0">
              <a:solidFill>
                <a:srgbClr val="EFEFFF"/>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82042829"/>
              </p:ext>
            </p:extLst>
          </p:nvPr>
        </p:nvGraphicFramePr>
        <p:xfrm>
          <a:off x="323528" y="620686"/>
          <a:ext cx="8640961" cy="5808868"/>
        </p:xfrm>
        <a:graphic>
          <a:graphicData uri="http://schemas.openxmlformats.org/drawingml/2006/table">
            <a:tbl>
              <a:tblPr firstRow="1" bandRow="1">
                <a:tableStyleId>{5C22544A-7EE6-4342-B048-85BDC9FD1C3A}</a:tableStyleId>
              </a:tblPr>
              <a:tblGrid>
                <a:gridCol w="520792"/>
                <a:gridCol w="2689048"/>
                <a:gridCol w="4155651"/>
                <a:gridCol w="1275470"/>
              </a:tblGrid>
              <a:tr h="386372">
                <a:tc>
                  <a:txBody>
                    <a:bodyPr/>
                    <a:lstStyle/>
                    <a:p>
                      <a:pPr algn="l" fontAlgn="t"/>
                      <a:r>
                        <a:rPr lang="en-GB" sz="2200" b="1" i="0" u="none" strike="noStrike" dirty="0">
                          <a:solidFill>
                            <a:srgbClr val="000000"/>
                          </a:solidFill>
                          <a:effectLst/>
                          <a:latin typeface="Arial Narrow"/>
                        </a:rPr>
                        <a:t>Nr. </a:t>
                      </a:r>
                    </a:p>
                  </a:txBody>
                  <a:tcPr marL="9525" marR="9525" marT="9525" marB="0"/>
                </a:tc>
                <a:tc>
                  <a:txBody>
                    <a:bodyPr/>
                    <a:lstStyle/>
                    <a:p>
                      <a:pPr algn="l" fontAlgn="b"/>
                      <a:r>
                        <a:rPr lang="en-GB" sz="2200" b="1" i="0" u="none" strike="noStrike" dirty="0" err="1">
                          <a:solidFill>
                            <a:srgbClr val="000000"/>
                          </a:solidFill>
                          <a:effectLst/>
                          <a:latin typeface="Arial Narrow"/>
                        </a:rPr>
                        <a:t>Denumire</a:t>
                      </a:r>
                      <a:r>
                        <a:rPr lang="en-GB" sz="2200" b="1" i="0" u="none" strike="noStrike" dirty="0">
                          <a:solidFill>
                            <a:srgbClr val="000000"/>
                          </a:solidFill>
                          <a:effectLst/>
                          <a:latin typeface="Arial Narrow"/>
                        </a:rPr>
                        <a:t> Indicator</a:t>
                      </a:r>
                    </a:p>
                  </a:txBody>
                  <a:tcPr marL="9525" marR="9525" marT="9525" marB="0" anchor="b"/>
                </a:tc>
                <a:tc>
                  <a:txBody>
                    <a:bodyPr/>
                    <a:lstStyle/>
                    <a:p>
                      <a:pPr algn="l" fontAlgn="b"/>
                      <a:r>
                        <a:rPr lang="en-GB" sz="2200" b="1" i="0" u="none" strike="noStrike" dirty="0" err="1">
                          <a:solidFill>
                            <a:srgbClr val="000000"/>
                          </a:solidFill>
                          <a:effectLst/>
                          <a:latin typeface="Arial Narrow"/>
                        </a:rPr>
                        <a:t>Definiţia</a:t>
                      </a:r>
                      <a:r>
                        <a:rPr lang="en-GB" sz="2200" b="1" i="0" u="none" strike="noStrike" dirty="0">
                          <a:solidFill>
                            <a:srgbClr val="000000"/>
                          </a:solidFill>
                          <a:effectLst/>
                          <a:latin typeface="Arial Narrow"/>
                        </a:rPr>
                        <a:t> </a:t>
                      </a:r>
                      <a:r>
                        <a:rPr lang="en-GB" sz="2200" b="1" i="0" u="none" strike="noStrike" dirty="0" err="1">
                          <a:solidFill>
                            <a:srgbClr val="000000"/>
                          </a:solidFill>
                          <a:effectLst/>
                          <a:latin typeface="Arial Narrow"/>
                        </a:rPr>
                        <a:t>indicatorului</a:t>
                      </a:r>
                      <a:endParaRPr lang="en-GB" sz="2200" b="1" i="0" u="none" strike="noStrike" dirty="0">
                        <a:solidFill>
                          <a:srgbClr val="000000"/>
                        </a:solidFill>
                        <a:effectLst/>
                        <a:latin typeface="Arial Narrow"/>
                      </a:endParaRPr>
                    </a:p>
                  </a:txBody>
                  <a:tcPr marL="9525" marR="9525" marT="9525" marB="0" anchor="b"/>
                </a:tc>
                <a:tc>
                  <a:txBody>
                    <a:bodyPr/>
                    <a:lstStyle/>
                    <a:p>
                      <a:pPr algn="l" fontAlgn="b"/>
                      <a:r>
                        <a:rPr lang="en-GB" sz="2200" b="1" i="0" u="none" strike="noStrike" dirty="0" err="1" smtClean="0">
                          <a:solidFill>
                            <a:srgbClr val="000000"/>
                          </a:solidFill>
                          <a:effectLst/>
                          <a:latin typeface="Arial Narrow"/>
                        </a:rPr>
                        <a:t>Sursa</a:t>
                      </a:r>
                      <a:endParaRPr lang="en-GB" sz="2200" b="1" i="0" u="none" strike="noStrike" dirty="0">
                        <a:solidFill>
                          <a:srgbClr val="000000"/>
                        </a:solidFill>
                        <a:effectLst/>
                        <a:latin typeface="Arial Narrow"/>
                      </a:endParaRPr>
                    </a:p>
                  </a:txBody>
                  <a:tcPr marL="9525" marR="9525" marT="9525" marB="0" anchor="b"/>
                </a:tc>
              </a:tr>
              <a:tr h="386372">
                <a:tc>
                  <a:txBody>
                    <a:bodyPr/>
                    <a:lstStyle/>
                    <a:p>
                      <a:pPr algn="l" fontAlgn="t"/>
                      <a:r>
                        <a:rPr lang="en-US" sz="2200" b="1" i="0" u="none" strike="noStrike" dirty="0" smtClean="0">
                          <a:solidFill>
                            <a:srgbClr val="000000"/>
                          </a:solidFill>
                          <a:effectLst/>
                          <a:latin typeface="Arial Narrow"/>
                        </a:rPr>
                        <a:t>I</a:t>
                      </a:r>
                      <a:endParaRPr lang="en-GB" sz="2200" b="1" i="0" u="none" strike="noStrike" dirty="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vi-VN" sz="2200" b="1" i="0" u="none" strike="noStrike" dirty="0" smtClean="0">
                          <a:solidFill>
                            <a:srgbClr val="000000"/>
                          </a:solidFill>
                          <a:effectLst/>
                          <a:latin typeface="Arial Narrow"/>
                        </a:rPr>
                        <a:t>Deprivarea economică</a:t>
                      </a:r>
                      <a:endParaRPr lang="en-GB" sz="2200" b="1" i="0" u="none" strike="noStrike" dirty="0" smtClean="0">
                        <a:solidFill>
                          <a:srgbClr val="000000"/>
                        </a:solidFill>
                        <a:effectLst/>
                        <a:latin typeface="Arial Narrow"/>
                      </a:endParaRPr>
                    </a:p>
                  </a:txBody>
                  <a:tcPr marL="9525" marR="9525" marT="9525" marB="0"/>
                </a:tc>
                <a:tc>
                  <a:txBody>
                    <a:bodyPr/>
                    <a:lstStyle/>
                    <a:p>
                      <a:pPr algn="l" fontAlgn="t"/>
                      <a:endParaRPr lang="en-GB" sz="2200" b="1" i="0" u="none" strike="noStrike" dirty="0">
                        <a:solidFill>
                          <a:srgbClr val="000000"/>
                        </a:solidFill>
                        <a:effectLst/>
                        <a:latin typeface="Arial Narrow"/>
                      </a:endParaRPr>
                    </a:p>
                  </a:txBody>
                  <a:tcPr marL="9525" marR="9525" marT="9525" marB="0"/>
                </a:tc>
                <a:tc>
                  <a:txBody>
                    <a:bodyPr/>
                    <a:lstStyle/>
                    <a:p>
                      <a:pPr algn="l" fontAlgn="t"/>
                      <a:endParaRPr lang="en-GB" sz="2200" b="1" i="0" u="none" strike="noStrike" dirty="0">
                        <a:solidFill>
                          <a:srgbClr val="000000"/>
                        </a:solidFill>
                        <a:effectLst/>
                        <a:latin typeface="Arial Narrow"/>
                      </a:endParaRPr>
                    </a:p>
                  </a:txBody>
                  <a:tcPr marL="9525" marR="9525" marT="9525" marB="0"/>
                </a:tc>
              </a:tr>
              <a:tr h="386372">
                <a:tc>
                  <a:txBody>
                    <a:bodyPr/>
                    <a:lstStyle/>
                    <a:p>
                      <a:pPr algn="l" fontAlgn="t"/>
                      <a:r>
                        <a:rPr lang="en-GB" sz="2200" b="1" i="0" u="none" strike="noStrike" dirty="0">
                          <a:solidFill>
                            <a:srgbClr val="000000"/>
                          </a:solidFill>
                          <a:effectLst/>
                          <a:latin typeface="Arial Narrow"/>
                        </a:rPr>
                        <a:t> </a:t>
                      </a:r>
                    </a:p>
                  </a:txBody>
                  <a:tcPr marL="9525" marR="9525" marT="9525" marB="0"/>
                </a:tc>
                <a:tc>
                  <a:txBody>
                    <a:bodyPr/>
                    <a:lstStyle/>
                    <a:p>
                      <a:pPr algn="r" fontAlgn="t"/>
                      <a:r>
                        <a:rPr lang="vi-VN" sz="2200" b="1" i="0" u="none" strike="noStrike" dirty="0">
                          <a:solidFill>
                            <a:srgbClr val="000000"/>
                          </a:solidFill>
                          <a:effectLst/>
                          <a:latin typeface="Arial Narrow"/>
                        </a:rPr>
                        <a:t>Activitatea economică</a:t>
                      </a:r>
                    </a:p>
                  </a:txBody>
                  <a:tcPr marL="9525" marR="9525" marT="9525" marB="0"/>
                </a:tc>
                <a:tc>
                  <a:txBody>
                    <a:bodyPr/>
                    <a:lstStyle/>
                    <a:p>
                      <a:pPr algn="l" fontAlgn="t"/>
                      <a:r>
                        <a:rPr lang="en-GB" sz="2200" b="1" i="0" u="none" strike="noStrike">
                          <a:solidFill>
                            <a:srgbClr val="000000"/>
                          </a:solidFill>
                          <a:effectLst/>
                          <a:latin typeface="Arial Narrow"/>
                        </a:rPr>
                        <a:t> </a:t>
                      </a:r>
                    </a:p>
                  </a:txBody>
                  <a:tcPr marL="9525" marR="9525" marT="9525" marB="0"/>
                </a:tc>
                <a:tc>
                  <a:txBody>
                    <a:bodyPr/>
                    <a:lstStyle/>
                    <a:p>
                      <a:pPr algn="l" fontAlgn="t"/>
                      <a:r>
                        <a:rPr lang="en-GB" sz="2200" b="1" i="0" u="none" strike="noStrike" dirty="0">
                          <a:solidFill>
                            <a:srgbClr val="000000"/>
                          </a:solidFill>
                          <a:effectLst/>
                          <a:latin typeface="Arial Narrow"/>
                        </a:rPr>
                        <a:t> </a:t>
                      </a:r>
                    </a:p>
                  </a:txBody>
                  <a:tcPr marL="9525" marR="9525" marT="9525" marB="0"/>
                </a:tc>
              </a:tr>
              <a:tr h="1054584">
                <a:tc>
                  <a:txBody>
                    <a:bodyPr/>
                    <a:lstStyle/>
                    <a:p>
                      <a:pPr algn="l" fontAlgn="t"/>
                      <a:r>
                        <a:rPr lang="en-GB" sz="2200" b="0" i="0" u="none" strike="noStrike" dirty="0">
                          <a:solidFill>
                            <a:srgbClr val="000000"/>
                          </a:solidFill>
                          <a:effectLst/>
                          <a:latin typeface="Arial Narrow"/>
                        </a:rPr>
                        <a:t>EC1</a:t>
                      </a:r>
                    </a:p>
                  </a:txBody>
                  <a:tcPr marL="9525" marR="9525" marT="9525" marB="0"/>
                </a:tc>
                <a:tc>
                  <a:txBody>
                    <a:bodyPr/>
                    <a:lstStyle/>
                    <a:p>
                      <a:pPr algn="l" fontAlgn="t"/>
                      <a:r>
                        <a:rPr lang="it-IT" sz="2200" b="0" i="0" u="none" strike="noStrike" dirty="0">
                          <a:solidFill>
                            <a:srgbClr val="000000"/>
                          </a:solidFill>
                          <a:effectLst/>
                          <a:latin typeface="Arial Narrow"/>
                        </a:rPr>
                        <a:t>Numărul salariaţilor în unităţi economice la 1000 populație</a:t>
                      </a:r>
                    </a:p>
                  </a:txBody>
                  <a:tcPr marL="9525" marR="9525" marT="9525" marB="0"/>
                </a:tc>
                <a:tc>
                  <a:txBody>
                    <a:bodyPr/>
                    <a:lstStyle/>
                    <a:p>
                      <a:pPr algn="l" fontAlgn="t"/>
                      <a:r>
                        <a:rPr lang="vi-VN" sz="2200" b="0" i="0" u="none" strike="noStrike" dirty="0">
                          <a:solidFill>
                            <a:srgbClr val="000000"/>
                          </a:solidFill>
                          <a:effectLst/>
                          <a:latin typeface="Arial Narrow"/>
                        </a:rPr>
                        <a:t>Numărul mediu scriptic de salariați ce activează în unităţi economce raportat la 1000 locuitori din comună/localitate</a:t>
                      </a:r>
                    </a:p>
                  </a:txBody>
                  <a:tcPr marL="9525" marR="9525" marT="9525" marB="0"/>
                </a:tc>
                <a:tc>
                  <a:txBody>
                    <a:bodyPr/>
                    <a:lstStyle/>
                    <a:p>
                      <a:pPr algn="l" fontAlgn="t"/>
                      <a:r>
                        <a:rPr lang="en-GB" sz="2200" b="0" i="0" u="none" strike="noStrike">
                          <a:solidFill>
                            <a:srgbClr val="000000"/>
                          </a:solidFill>
                          <a:effectLst/>
                          <a:latin typeface="Arial Narrow"/>
                        </a:rPr>
                        <a:t>Sal - FISC</a:t>
                      </a:r>
                      <a:br>
                        <a:rPr lang="en-GB" sz="2200" b="0" i="0" u="none" strike="noStrike">
                          <a:solidFill>
                            <a:srgbClr val="000000"/>
                          </a:solidFill>
                          <a:effectLst/>
                          <a:latin typeface="Arial Narrow"/>
                        </a:rPr>
                      </a:br>
                      <a:r>
                        <a:rPr lang="en-GB" sz="2200" b="0" i="0" u="none" strike="noStrike">
                          <a:solidFill>
                            <a:srgbClr val="000000"/>
                          </a:solidFill>
                          <a:effectLst/>
                          <a:latin typeface="Arial Narrow"/>
                        </a:rPr>
                        <a:t>P - BNS</a:t>
                      </a:r>
                    </a:p>
                  </a:txBody>
                  <a:tcPr marL="9525" marR="9525" marT="9525" marB="0"/>
                </a:tc>
              </a:tr>
              <a:tr h="1054584">
                <a:tc>
                  <a:txBody>
                    <a:bodyPr/>
                    <a:lstStyle/>
                    <a:p>
                      <a:pPr algn="l" fontAlgn="t"/>
                      <a:r>
                        <a:rPr lang="en-GB" sz="2200" b="0" i="0" u="none" strike="noStrike">
                          <a:solidFill>
                            <a:srgbClr val="000000"/>
                          </a:solidFill>
                          <a:effectLst/>
                          <a:latin typeface="Arial Narrow"/>
                        </a:rPr>
                        <a:t>EC2</a:t>
                      </a:r>
                    </a:p>
                  </a:txBody>
                  <a:tcPr marL="9525" marR="9525" marT="9525" marB="0"/>
                </a:tc>
                <a:tc>
                  <a:txBody>
                    <a:bodyPr/>
                    <a:lstStyle/>
                    <a:p>
                      <a:pPr algn="l" fontAlgn="t"/>
                      <a:r>
                        <a:rPr lang="vi-VN" sz="2200" b="0" i="0" u="none" strike="noStrike">
                          <a:solidFill>
                            <a:srgbClr val="000000"/>
                          </a:solidFill>
                          <a:effectLst/>
                          <a:latin typeface="Arial Narrow"/>
                        </a:rPr>
                        <a:t>Numărul unităților economice la 1000 populaţie</a:t>
                      </a:r>
                    </a:p>
                  </a:txBody>
                  <a:tcPr marL="9525" marR="9525" marT="9525" marB="0"/>
                </a:tc>
                <a:tc>
                  <a:txBody>
                    <a:bodyPr/>
                    <a:lstStyle/>
                    <a:p>
                      <a:pPr algn="l" fontAlgn="t"/>
                      <a:r>
                        <a:rPr lang="it-IT" sz="2200" b="0" i="0" u="none" strike="noStrike" dirty="0">
                          <a:solidFill>
                            <a:srgbClr val="000000"/>
                          </a:solidFill>
                          <a:effectLst/>
                          <a:latin typeface="Arial Narrow"/>
                        </a:rPr>
                        <a:t>Numărul unităților economice raportat la 1000 populație din localitate/comună</a:t>
                      </a:r>
                    </a:p>
                  </a:txBody>
                  <a:tcPr marL="9525" marR="9525" marT="9525" marB="0"/>
                </a:tc>
                <a:tc>
                  <a:txBody>
                    <a:bodyPr/>
                    <a:lstStyle/>
                    <a:p>
                      <a:pPr algn="l" fontAlgn="t"/>
                      <a:r>
                        <a:rPr lang="en-GB" sz="2200" b="0" i="0" u="none" strike="noStrike">
                          <a:solidFill>
                            <a:srgbClr val="000000"/>
                          </a:solidFill>
                          <a:effectLst/>
                          <a:latin typeface="Arial Narrow"/>
                        </a:rPr>
                        <a:t>Nîntr - FISC</a:t>
                      </a:r>
                      <a:br>
                        <a:rPr lang="en-GB" sz="2200" b="0" i="0" u="none" strike="noStrike">
                          <a:solidFill>
                            <a:srgbClr val="000000"/>
                          </a:solidFill>
                          <a:effectLst/>
                          <a:latin typeface="Arial Narrow"/>
                        </a:rPr>
                      </a:br>
                      <a:r>
                        <a:rPr lang="en-GB" sz="2200" b="0" i="0" u="none" strike="noStrike">
                          <a:solidFill>
                            <a:srgbClr val="000000"/>
                          </a:solidFill>
                          <a:effectLst/>
                          <a:latin typeface="Arial Narrow"/>
                        </a:rPr>
                        <a:t>P - BNS</a:t>
                      </a:r>
                    </a:p>
                  </a:txBody>
                  <a:tcPr marL="9525" marR="9525" marT="9525" marB="0"/>
                </a:tc>
              </a:tr>
              <a:tr h="1402814">
                <a:tc>
                  <a:txBody>
                    <a:bodyPr/>
                    <a:lstStyle/>
                    <a:p>
                      <a:pPr algn="l" fontAlgn="t"/>
                      <a:r>
                        <a:rPr lang="en-GB" sz="2200" b="0" i="0" u="none" strike="noStrike">
                          <a:solidFill>
                            <a:srgbClr val="000000"/>
                          </a:solidFill>
                          <a:effectLst/>
                          <a:latin typeface="Arial Narrow"/>
                        </a:rPr>
                        <a:t>EC3</a:t>
                      </a:r>
                    </a:p>
                  </a:txBody>
                  <a:tcPr marL="9525" marR="9525" marT="9525" marB="0"/>
                </a:tc>
                <a:tc>
                  <a:txBody>
                    <a:bodyPr/>
                    <a:lstStyle/>
                    <a:p>
                      <a:pPr algn="l" fontAlgn="t"/>
                      <a:r>
                        <a:rPr lang="en-GB" sz="2200" b="0" i="0" u="none" strike="noStrike">
                          <a:solidFill>
                            <a:srgbClr val="000000"/>
                          </a:solidFill>
                          <a:effectLst/>
                          <a:latin typeface="Arial Narrow"/>
                        </a:rPr>
                        <a:t>Rata șomerilor înregistrați, %                                                                        </a:t>
                      </a:r>
                    </a:p>
                  </a:txBody>
                  <a:tcPr marL="9525" marR="9525" marT="9525" marB="0"/>
                </a:tc>
                <a:tc>
                  <a:txBody>
                    <a:bodyPr/>
                    <a:lstStyle/>
                    <a:p>
                      <a:pPr algn="l" fontAlgn="t"/>
                      <a:r>
                        <a:rPr lang="vi-VN" sz="2200" b="0" i="0" u="none" strike="noStrike" dirty="0">
                          <a:solidFill>
                            <a:srgbClr val="000000"/>
                          </a:solidFill>
                          <a:effectLst/>
                          <a:latin typeface="Arial Narrow"/>
                        </a:rPr>
                        <a:t>Raportul dintre numărul persoanelor înregistrate la Agenția Teritorială de Ocupare a Forței de Muncă și numărul populației în vîrstă aptă de muncă</a:t>
                      </a:r>
                    </a:p>
                  </a:txBody>
                  <a:tcPr marL="9525" marR="9525" marT="9525" marB="0"/>
                </a:tc>
                <a:tc>
                  <a:txBody>
                    <a:bodyPr/>
                    <a:lstStyle/>
                    <a:p>
                      <a:pPr algn="l" fontAlgn="t"/>
                      <a:r>
                        <a:rPr lang="en-GB" sz="2200" b="0" i="0" u="none" strike="noStrike" dirty="0" err="1">
                          <a:solidFill>
                            <a:srgbClr val="000000"/>
                          </a:solidFill>
                          <a:effectLst/>
                          <a:latin typeface="Arial Narrow"/>
                        </a:rPr>
                        <a:t>Nșom</a:t>
                      </a:r>
                      <a:r>
                        <a:rPr lang="en-GB" sz="2200" b="0" i="0" u="none" strike="noStrike" dirty="0">
                          <a:solidFill>
                            <a:srgbClr val="000000"/>
                          </a:solidFill>
                          <a:effectLst/>
                          <a:latin typeface="Arial Narrow"/>
                        </a:rPr>
                        <a:t>-ATOFM</a:t>
                      </a:r>
                      <a:br>
                        <a:rPr lang="en-GB" sz="2200" b="0" i="0" u="none" strike="noStrike" dirty="0">
                          <a:solidFill>
                            <a:srgbClr val="000000"/>
                          </a:solidFill>
                          <a:effectLst/>
                          <a:latin typeface="Arial Narrow"/>
                        </a:rPr>
                      </a:br>
                      <a:r>
                        <a:rPr lang="en-GB" sz="2200" b="0" i="0" u="none" strike="noStrike" dirty="0" err="1">
                          <a:solidFill>
                            <a:srgbClr val="000000"/>
                          </a:solidFill>
                          <a:effectLst/>
                          <a:latin typeface="Arial Narrow"/>
                        </a:rPr>
                        <a:t>Papt</a:t>
                      </a:r>
                      <a:r>
                        <a:rPr lang="en-GB" sz="2200" b="0" i="0" u="none" strike="noStrike" dirty="0">
                          <a:solidFill>
                            <a:srgbClr val="000000"/>
                          </a:solidFill>
                          <a:effectLst/>
                          <a:latin typeface="Arial Narrow"/>
                        </a:rPr>
                        <a:t> - BNS</a:t>
                      </a:r>
                    </a:p>
                  </a:txBody>
                  <a:tcPr marL="9525" marR="9525" marT="9525" marB="0"/>
                </a:tc>
              </a:tr>
              <a:tr h="1137770">
                <a:tc>
                  <a:txBody>
                    <a:bodyPr/>
                    <a:lstStyle/>
                    <a:p>
                      <a:pPr algn="l" fontAlgn="t"/>
                      <a:r>
                        <a:rPr lang="en-GB" sz="2200" b="0" i="0" u="none" strike="noStrike" dirty="0">
                          <a:solidFill>
                            <a:srgbClr val="000000"/>
                          </a:solidFill>
                          <a:effectLst/>
                          <a:latin typeface="Arial Narrow"/>
                        </a:rPr>
                        <a:t>EC4</a:t>
                      </a:r>
                    </a:p>
                  </a:txBody>
                  <a:tcPr marL="9525" marR="9525" marT="9525" marB="0"/>
                </a:tc>
                <a:tc>
                  <a:txBody>
                    <a:bodyPr/>
                    <a:lstStyle/>
                    <a:p>
                      <a:pPr algn="l" fontAlgn="t"/>
                      <a:r>
                        <a:rPr lang="vi-VN" sz="2200" b="0" i="0" u="none" strike="noStrike" dirty="0">
                          <a:solidFill>
                            <a:srgbClr val="000000"/>
                          </a:solidFill>
                          <a:effectLst/>
                          <a:latin typeface="Arial Narrow"/>
                        </a:rPr>
                        <a:t>Gradul de acoperire cu reţea comercială şi servicii  </a:t>
                      </a:r>
                    </a:p>
                  </a:txBody>
                  <a:tcPr marL="9525" marR="9525" marT="9525" marB="0"/>
                </a:tc>
                <a:tc>
                  <a:txBody>
                    <a:bodyPr/>
                    <a:lstStyle/>
                    <a:p>
                      <a:pPr algn="l" fontAlgn="t"/>
                      <a:r>
                        <a:rPr lang="vi-VN" sz="2200" b="0" i="0" u="none" strike="noStrike" dirty="0">
                          <a:solidFill>
                            <a:srgbClr val="000000"/>
                          </a:solidFill>
                          <a:effectLst/>
                          <a:latin typeface="Arial Narrow"/>
                        </a:rPr>
                        <a:t>Numărul unităților comerciale și  a celor ce prestează servicii ce revine în medie la 1000 locuitori din comună/localitate</a:t>
                      </a:r>
                    </a:p>
                  </a:txBody>
                  <a:tcPr marL="9525" marR="9525" marT="9525" marB="0"/>
                </a:tc>
                <a:tc>
                  <a:txBody>
                    <a:bodyPr/>
                    <a:lstStyle/>
                    <a:p>
                      <a:pPr algn="l" fontAlgn="t"/>
                      <a:r>
                        <a:rPr lang="en-US" sz="2200" b="0" i="0" u="none" strike="noStrike" dirty="0" err="1">
                          <a:solidFill>
                            <a:srgbClr val="000000"/>
                          </a:solidFill>
                          <a:effectLst/>
                          <a:latin typeface="Arial Narrow"/>
                        </a:rPr>
                        <a:t>Uc</a:t>
                      </a:r>
                      <a:r>
                        <a:rPr lang="en-US" sz="2200" b="0" i="0" u="none" strike="noStrike" dirty="0">
                          <a:solidFill>
                            <a:srgbClr val="000000"/>
                          </a:solidFill>
                          <a:effectLst/>
                          <a:latin typeface="Arial Narrow"/>
                        </a:rPr>
                        <a:t>, Us - FISC</a:t>
                      </a:r>
                      <a:br>
                        <a:rPr lang="en-US" sz="2200" b="0" i="0" u="none" strike="noStrike" dirty="0">
                          <a:solidFill>
                            <a:srgbClr val="000000"/>
                          </a:solidFill>
                          <a:effectLst/>
                          <a:latin typeface="Arial Narrow"/>
                        </a:rPr>
                      </a:br>
                      <a:r>
                        <a:rPr lang="en-US" sz="2200" b="0" i="0" u="none" strike="noStrike" dirty="0">
                          <a:solidFill>
                            <a:srgbClr val="000000"/>
                          </a:solidFill>
                          <a:effectLst/>
                          <a:latin typeface="Arial Narrow"/>
                        </a:rPr>
                        <a:t>P - </a:t>
                      </a:r>
                      <a:r>
                        <a:rPr lang="en-US" sz="2200" b="0" i="0" u="none" strike="noStrike" dirty="0" smtClean="0">
                          <a:solidFill>
                            <a:srgbClr val="000000"/>
                          </a:solidFill>
                          <a:effectLst/>
                          <a:latin typeface="Arial Narrow"/>
                        </a:rPr>
                        <a:t>BNS</a:t>
                      </a:r>
                      <a:endParaRPr lang="en-US" sz="2200" b="0" i="0" u="none" strike="noStrike" dirty="0">
                        <a:solidFill>
                          <a:srgbClr val="000000"/>
                        </a:solidFill>
                        <a:effectLst/>
                        <a:latin typeface="Arial Narrow"/>
                      </a:endParaRPr>
                    </a:p>
                  </a:txBody>
                  <a:tcPr marL="9525" marR="9525" marT="9525" marB="0"/>
                </a:tc>
              </a:tr>
            </a:tbl>
          </a:graphicData>
        </a:graphic>
      </p:graphicFrame>
    </p:spTree>
    <p:extLst>
      <p:ext uri="{BB962C8B-B14F-4D97-AF65-F5344CB8AC3E}">
        <p14:creationId xmlns:p14="http://schemas.microsoft.com/office/powerpoint/2010/main" val="602402134"/>
      </p:ext>
    </p:extLst>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16632"/>
            <a:ext cx="5976664" cy="288032"/>
          </a:xfrm>
        </p:spPr>
        <p:txBody>
          <a:bodyPr/>
          <a:lstStyle/>
          <a:p>
            <a:pPr>
              <a:spcBef>
                <a:spcPts val="1800"/>
              </a:spcBef>
              <a:spcAft>
                <a:spcPts val="1200"/>
              </a:spcAft>
              <a:defRPr/>
            </a:pPr>
            <a:r>
              <a:rPr lang="ro-MO" sz="2800" b="1" dirty="0" smtClean="0">
                <a:solidFill>
                  <a:srgbClr val="EFEFFF"/>
                </a:solidFill>
                <a:effectLst>
                  <a:outerShdw blurRad="38100" dist="38100" dir="2700000" algn="tl">
                    <a:srgbClr val="000000">
                      <a:alpha val="43137"/>
                    </a:srgbClr>
                  </a:outerShdw>
                </a:effectLst>
              </a:rPr>
              <a:t>Rezultate </a:t>
            </a:r>
            <a:endParaRPr lang="ro-RO" sz="1200" i="1" dirty="0">
              <a:solidFill>
                <a:srgbClr val="EFEFFF"/>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86762846"/>
              </p:ext>
            </p:extLst>
          </p:nvPr>
        </p:nvGraphicFramePr>
        <p:xfrm>
          <a:off x="323528" y="620687"/>
          <a:ext cx="8640961" cy="5867400"/>
        </p:xfrm>
        <a:graphic>
          <a:graphicData uri="http://schemas.openxmlformats.org/drawingml/2006/table">
            <a:tbl>
              <a:tblPr firstRow="1" bandRow="1">
                <a:tableStyleId>{5C22544A-7EE6-4342-B048-85BDC9FD1C3A}</a:tableStyleId>
              </a:tblPr>
              <a:tblGrid>
                <a:gridCol w="520792"/>
                <a:gridCol w="2647560"/>
                <a:gridCol w="4104456"/>
                <a:gridCol w="1368153"/>
              </a:tblGrid>
              <a:tr h="271364">
                <a:tc>
                  <a:txBody>
                    <a:bodyPr/>
                    <a:lstStyle/>
                    <a:p>
                      <a:pPr algn="l" fontAlgn="t"/>
                      <a:r>
                        <a:rPr lang="en-GB" sz="2000" b="1" i="0" u="none" strike="noStrike" dirty="0">
                          <a:solidFill>
                            <a:srgbClr val="000000"/>
                          </a:solidFill>
                          <a:effectLst/>
                          <a:latin typeface="Arial Narrow"/>
                        </a:rPr>
                        <a:t>Nr. </a:t>
                      </a:r>
                    </a:p>
                  </a:txBody>
                  <a:tcPr marL="9525" marR="9525" marT="9525" marB="0"/>
                </a:tc>
                <a:tc>
                  <a:txBody>
                    <a:bodyPr/>
                    <a:lstStyle/>
                    <a:p>
                      <a:pPr algn="l" fontAlgn="b"/>
                      <a:r>
                        <a:rPr lang="en-GB" sz="2000" b="1" i="0" u="none" strike="noStrike" dirty="0" err="1">
                          <a:solidFill>
                            <a:srgbClr val="000000"/>
                          </a:solidFill>
                          <a:effectLst/>
                          <a:latin typeface="Arial Narrow"/>
                        </a:rPr>
                        <a:t>Denumire</a:t>
                      </a:r>
                      <a:r>
                        <a:rPr lang="en-GB" sz="2000" b="1" i="0" u="none" strike="noStrike" dirty="0">
                          <a:solidFill>
                            <a:srgbClr val="000000"/>
                          </a:solidFill>
                          <a:effectLst/>
                          <a:latin typeface="Arial Narrow"/>
                        </a:rPr>
                        <a:t> Indicator</a:t>
                      </a:r>
                    </a:p>
                  </a:txBody>
                  <a:tcPr marL="9525" marR="9525" marT="9525" marB="0" anchor="b"/>
                </a:tc>
                <a:tc>
                  <a:txBody>
                    <a:bodyPr/>
                    <a:lstStyle/>
                    <a:p>
                      <a:pPr algn="l" fontAlgn="b"/>
                      <a:r>
                        <a:rPr lang="en-GB" sz="2000" b="1" i="0" u="none" strike="noStrike" dirty="0" err="1">
                          <a:solidFill>
                            <a:srgbClr val="000000"/>
                          </a:solidFill>
                          <a:effectLst/>
                          <a:latin typeface="Arial Narrow"/>
                        </a:rPr>
                        <a:t>Definiţia</a:t>
                      </a:r>
                      <a:r>
                        <a:rPr lang="en-GB" sz="2000" b="1" i="0" u="none" strike="noStrike" dirty="0">
                          <a:solidFill>
                            <a:srgbClr val="000000"/>
                          </a:solidFill>
                          <a:effectLst/>
                          <a:latin typeface="Arial Narrow"/>
                        </a:rPr>
                        <a:t> </a:t>
                      </a:r>
                      <a:r>
                        <a:rPr lang="en-GB" sz="2000" b="1" i="0" u="none" strike="noStrike" dirty="0" err="1">
                          <a:solidFill>
                            <a:srgbClr val="000000"/>
                          </a:solidFill>
                          <a:effectLst/>
                          <a:latin typeface="Arial Narrow"/>
                        </a:rPr>
                        <a:t>indicatorului</a:t>
                      </a:r>
                      <a:endParaRPr lang="en-GB" sz="2000" b="1" i="0" u="none" strike="noStrike" dirty="0">
                        <a:solidFill>
                          <a:srgbClr val="000000"/>
                        </a:solidFill>
                        <a:effectLst/>
                        <a:latin typeface="Arial Narrow"/>
                      </a:endParaRPr>
                    </a:p>
                  </a:txBody>
                  <a:tcPr marL="9525" marR="9525" marT="9525" marB="0" anchor="b"/>
                </a:tc>
                <a:tc>
                  <a:txBody>
                    <a:bodyPr/>
                    <a:lstStyle/>
                    <a:p>
                      <a:pPr algn="l" fontAlgn="b"/>
                      <a:r>
                        <a:rPr lang="en-GB" sz="2000" b="1" i="0" u="none" strike="noStrike" dirty="0" err="1" smtClean="0">
                          <a:solidFill>
                            <a:srgbClr val="000000"/>
                          </a:solidFill>
                          <a:effectLst/>
                          <a:latin typeface="Arial Narrow"/>
                        </a:rPr>
                        <a:t>Sursa</a:t>
                      </a:r>
                      <a:endParaRPr lang="en-GB" sz="2000" b="1" i="0" u="none" strike="noStrike" dirty="0">
                        <a:solidFill>
                          <a:srgbClr val="000000"/>
                        </a:solidFill>
                        <a:effectLst/>
                        <a:latin typeface="Arial Narrow"/>
                      </a:endParaRPr>
                    </a:p>
                  </a:txBody>
                  <a:tcPr marL="9525" marR="9525" marT="9525" marB="0" anchor="b"/>
                </a:tc>
              </a:tr>
              <a:tr h="271364">
                <a:tc>
                  <a:txBody>
                    <a:bodyPr/>
                    <a:lstStyle/>
                    <a:p>
                      <a:pPr algn="l" fontAlgn="t"/>
                      <a:r>
                        <a:rPr lang="en-GB" sz="2000" b="1" i="0" u="none" strike="noStrike" dirty="0">
                          <a:solidFill>
                            <a:srgbClr val="000000"/>
                          </a:solidFill>
                          <a:effectLst/>
                          <a:latin typeface="Arial Narrow"/>
                        </a:rPr>
                        <a:t> </a:t>
                      </a:r>
                    </a:p>
                  </a:txBody>
                  <a:tcPr marL="9525" marR="9525" marT="9525" marB="0"/>
                </a:tc>
                <a:tc>
                  <a:txBody>
                    <a:bodyPr/>
                    <a:lstStyle/>
                    <a:p>
                      <a:pPr algn="l" fontAlgn="t"/>
                      <a:r>
                        <a:rPr lang="vi-VN" sz="2000" b="1" i="0" u="none" strike="noStrike" dirty="0">
                          <a:solidFill>
                            <a:srgbClr val="000000"/>
                          </a:solidFill>
                          <a:effectLst/>
                          <a:latin typeface="Arial Narrow"/>
                        </a:rPr>
                        <a:t>Agricultură</a:t>
                      </a:r>
                    </a:p>
                  </a:txBody>
                  <a:tcPr marL="9525" marR="9525" marT="9525" marB="0"/>
                </a:tc>
                <a:tc>
                  <a:txBody>
                    <a:bodyPr/>
                    <a:lstStyle/>
                    <a:p>
                      <a:pPr algn="l" fontAlgn="t"/>
                      <a:r>
                        <a:rPr lang="en-GB" sz="2000" b="1" i="0" u="none" strike="noStrike">
                          <a:solidFill>
                            <a:srgbClr val="000000"/>
                          </a:solidFill>
                          <a:effectLst/>
                          <a:latin typeface="Arial Narrow"/>
                        </a:rPr>
                        <a:t> </a:t>
                      </a:r>
                    </a:p>
                  </a:txBody>
                  <a:tcPr marL="9525" marR="9525" marT="9525" marB="0"/>
                </a:tc>
                <a:tc>
                  <a:txBody>
                    <a:bodyPr/>
                    <a:lstStyle/>
                    <a:p>
                      <a:pPr algn="l" fontAlgn="t"/>
                      <a:r>
                        <a:rPr lang="en-GB" sz="2000" b="1" i="0" u="none" strike="noStrike">
                          <a:solidFill>
                            <a:srgbClr val="000000"/>
                          </a:solidFill>
                          <a:effectLst/>
                          <a:latin typeface="Arial Narrow"/>
                        </a:rPr>
                        <a:t> </a:t>
                      </a:r>
                    </a:p>
                  </a:txBody>
                  <a:tcPr marL="9525" marR="9525" marT="9525" marB="0"/>
                </a:tc>
              </a:tr>
              <a:tr h="811511">
                <a:tc>
                  <a:txBody>
                    <a:bodyPr/>
                    <a:lstStyle/>
                    <a:p>
                      <a:pPr algn="l" fontAlgn="t"/>
                      <a:r>
                        <a:rPr lang="en-GB" sz="2000" b="0" i="0" u="none" strike="noStrike">
                          <a:solidFill>
                            <a:srgbClr val="000000"/>
                          </a:solidFill>
                          <a:effectLst/>
                          <a:latin typeface="Arial Narrow"/>
                        </a:rPr>
                        <a:t>EA1</a:t>
                      </a:r>
                    </a:p>
                  </a:txBody>
                  <a:tcPr marL="9525" marR="9525" marT="9525" marB="0"/>
                </a:tc>
                <a:tc>
                  <a:txBody>
                    <a:bodyPr/>
                    <a:lstStyle/>
                    <a:p>
                      <a:pPr algn="l" fontAlgn="t"/>
                      <a:r>
                        <a:rPr lang="it-IT" sz="2000" b="0" i="0" u="none" strike="noStrike" dirty="0">
                          <a:solidFill>
                            <a:srgbClr val="000000"/>
                          </a:solidFill>
                          <a:effectLst/>
                          <a:latin typeface="Arial Narrow"/>
                        </a:rPr>
                        <a:t>Numărul întreprinderilor agricole cu terenuri agricole de 10 ha  și mai mult</a:t>
                      </a:r>
                    </a:p>
                  </a:txBody>
                  <a:tcPr marL="9525" marR="9525" marT="9525" marB="0"/>
                </a:tc>
                <a:tc>
                  <a:txBody>
                    <a:bodyPr/>
                    <a:lstStyle/>
                    <a:p>
                      <a:pPr algn="l" fontAlgn="t"/>
                      <a:r>
                        <a:rPr lang="vi-VN" sz="2000" b="0" i="0" u="none" strike="noStrike" dirty="0">
                          <a:solidFill>
                            <a:srgbClr val="000000"/>
                          </a:solidFill>
                          <a:effectLst/>
                          <a:latin typeface="Arial Narrow"/>
                        </a:rPr>
                        <a:t>Numărul întreprinderilor agricole și a gospodăriilor țărănești (de fermieri) raportat la 1000 locuitori din comună/localitate</a:t>
                      </a:r>
                    </a:p>
                  </a:txBody>
                  <a:tcPr marL="9525" marR="9525" marT="9525" marB="0"/>
                </a:tc>
                <a:tc>
                  <a:txBody>
                    <a:bodyPr/>
                    <a:lstStyle/>
                    <a:p>
                      <a:pPr algn="l" fontAlgn="t"/>
                      <a:r>
                        <a:rPr lang="en-GB" sz="2000" b="0" i="0" u="none" strike="noStrike">
                          <a:solidFill>
                            <a:srgbClr val="000000"/>
                          </a:solidFill>
                          <a:effectLst/>
                          <a:latin typeface="Arial Narrow"/>
                        </a:rPr>
                        <a:t>BNS</a:t>
                      </a:r>
                      <a:br>
                        <a:rPr lang="en-GB" sz="2000" b="0" i="0" u="none" strike="noStrike">
                          <a:solidFill>
                            <a:srgbClr val="000000"/>
                          </a:solidFill>
                          <a:effectLst/>
                          <a:latin typeface="Arial Narrow"/>
                        </a:rPr>
                      </a:br>
                      <a:endParaRPr lang="en-GB" sz="2000" b="0" i="0" u="none" strike="noStrike">
                        <a:solidFill>
                          <a:srgbClr val="000000"/>
                        </a:solidFill>
                        <a:effectLst/>
                        <a:latin typeface="Arial Narrow"/>
                      </a:endParaRPr>
                    </a:p>
                  </a:txBody>
                  <a:tcPr marL="9525" marR="9525" marT="9525" marB="0"/>
                </a:tc>
              </a:tr>
              <a:tr h="797644">
                <a:tc>
                  <a:txBody>
                    <a:bodyPr/>
                    <a:lstStyle/>
                    <a:p>
                      <a:pPr algn="l" fontAlgn="t"/>
                      <a:r>
                        <a:rPr lang="en-GB" sz="2000" b="0" i="0" u="none" strike="noStrike">
                          <a:solidFill>
                            <a:srgbClr val="000000"/>
                          </a:solidFill>
                          <a:effectLst/>
                          <a:latin typeface="Arial Narrow"/>
                        </a:rPr>
                        <a:t>EA2</a:t>
                      </a:r>
                    </a:p>
                  </a:txBody>
                  <a:tcPr marL="9525" marR="9525" marT="9525" marB="0"/>
                </a:tc>
                <a:tc>
                  <a:txBody>
                    <a:bodyPr/>
                    <a:lstStyle/>
                    <a:p>
                      <a:pPr algn="l" fontAlgn="t"/>
                      <a:r>
                        <a:rPr lang="pt-BR" sz="2000" b="0" i="0" u="none" strike="noStrike">
                          <a:solidFill>
                            <a:srgbClr val="000000"/>
                          </a:solidFill>
                          <a:effectLst/>
                          <a:latin typeface="Arial Narrow"/>
                        </a:rPr>
                        <a:t>Suprafața terenurilor agricole pe cap de locuitor</a:t>
                      </a:r>
                    </a:p>
                  </a:txBody>
                  <a:tcPr marL="9525" marR="9525" marT="9525" marB="0"/>
                </a:tc>
                <a:tc>
                  <a:txBody>
                    <a:bodyPr/>
                    <a:lstStyle/>
                    <a:p>
                      <a:pPr algn="l" fontAlgn="t"/>
                      <a:r>
                        <a:rPr lang="vi-VN" sz="2000" b="0" i="0" u="none" strike="noStrike" dirty="0">
                          <a:solidFill>
                            <a:srgbClr val="000000"/>
                          </a:solidFill>
                          <a:effectLst/>
                          <a:latin typeface="Arial Narrow"/>
                        </a:rPr>
                        <a:t>Suprafața terenurilor agricole raportată la numărul populației din comună/localitate, km.p.</a:t>
                      </a:r>
                    </a:p>
                  </a:txBody>
                  <a:tcPr marL="9525" marR="9525" marT="9525" marB="0"/>
                </a:tc>
                <a:tc>
                  <a:txBody>
                    <a:bodyPr/>
                    <a:lstStyle/>
                    <a:p>
                      <a:pPr algn="l" fontAlgn="t"/>
                      <a:r>
                        <a:rPr lang="en-GB" sz="2000" b="0" i="0" u="none" strike="noStrike">
                          <a:solidFill>
                            <a:srgbClr val="000000"/>
                          </a:solidFill>
                          <a:effectLst/>
                          <a:latin typeface="Arial Narrow"/>
                        </a:rPr>
                        <a:t>Sagr - ARFC</a:t>
                      </a:r>
                      <a:br>
                        <a:rPr lang="en-GB" sz="2000" b="0" i="0" u="none" strike="noStrike">
                          <a:solidFill>
                            <a:srgbClr val="000000"/>
                          </a:solidFill>
                          <a:effectLst/>
                          <a:latin typeface="Arial Narrow"/>
                        </a:rPr>
                      </a:br>
                      <a:r>
                        <a:rPr lang="en-GB" sz="2000" b="0" i="0" u="none" strike="noStrike">
                          <a:solidFill>
                            <a:srgbClr val="000000"/>
                          </a:solidFill>
                          <a:effectLst/>
                          <a:latin typeface="Arial Narrow"/>
                        </a:rPr>
                        <a:t>P - BNS</a:t>
                      </a:r>
                    </a:p>
                  </a:txBody>
                  <a:tcPr marL="9525" marR="9525" marT="9525" marB="0"/>
                </a:tc>
              </a:tr>
              <a:tr h="797644">
                <a:tc>
                  <a:txBody>
                    <a:bodyPr/>
                    <a:lstStyle/>
                    <a:p>
                      <a:pPr algn="l" fontAlgn="t"/>
                      <a:r>
                        <a:rPr lang="en-GB" sz="2000" b="0" i="0" u="none" strike="noStrike" dirty="0">
                          <a:solidFill>
                            <a:schemeClr val="tx1"/>
                          </a:solidFill>
                          <a:effectLst/>
                          <a:latin typeface="Arial Narrow"/>
                        </a:rPr>
                        <a:t>EA3</a:t>
                      </a:r>
                    </a:p>
                  </a:txBody>
                  <a:tcPr marL="9525" marR="9525" marT="9525" marB="0"/>
                </a:tc>
                <a:tc>
                  <a:txBody>
                    <a:bodyPr/>
                    <a:lstStyle/>
                    <a:p>
                      <a:pPr algn="l" fontAlgn="t"/>
                      <a:r>
                        <a:rPr lang="en-GB" sz="2000" b="0" i="0" u="none" strike="noStrike" dirty="0" err="1">
                          <a:solidFill>
                            <a:schemeClr val="tx1"/>
                          </a:solidFill>
                          <a:effectLst/>
                          <a:latin typeface="Arial Narrow"/>
                        </a:rPr>
                        <a:t>Proporţia</a:t>
                      </a:r>
                      <a:r>
                        <a:rPr lang="en-GB" sz="2000" b="0" i="0" u="none" strike="noStrike" dirty="0">
                          <a:solidFill>
                            <a:schemeClr val="tx1"/>
                          </a:solidFill>
                          <a:effectLst/>
                          <a:latin typeface="Arial Narrow"/>
                        </a:rPr>
                        <a:t> </a:t>
                      </a:r>
                      <a:r>
                        <a:rPr lang="en-GB" sz="2000" b="0" i="0" u="none" strike="noStrike" dirty="0" err="1">
                          <a:solidFill>
                            <a:schemeClr val="tx1"/>
                          </a:solidFill>
                          <a:effectLst/>
                          <a:latin typeface="Arial Narrow"/>
                        </a:rPr>
                        <a:t>terenurilor</a:t>
                      </a:r>
                      <a:r>
                        <a:rPr lang="en-GB" sz="2000" b="0" i="0" u="none" strike="noStrike" dirty="0">
                          <a:solidFill>
                            <a:schemeClr val="tx1"/>
                          </a:solidFill>
                          <a:effectLst/>
                          <a:latin typeface="Arial Narrow"/>
                        </a:rPr>
                        <a:t> </a:t>
                      </a:r>
                      <a:r>
                        <a:rPr lang="en-GB" sz="2000" b="0" i="0" u="none" strike="noStrike" dirty="0" err="1">
                          <a:solidFill>
                            <a:schemeClr val="tx1"/>
                          </a:solidFill>
                          <a:effectLst/>
                          <a:latin typeface="Arial Narrow"/>
                        </a:rPr>
                        <a:t>agricole</a:t>
                      </a:r>
                      <a:r>
                        <a:rPr lang="en-GB" sz="2000" b="0" i="0" u="none" strike="noStrike" dirty="0">
                          <a:solidFill>
                            <a:schemeClr val="tx1"/>
                          </a:solidFill>
                          <a:effectLst/>
                          <a:latin typeface="Arial Narrow"/>
                        </a:rPr>
                        <a:t> </a:t>
                      </a:r>
                      <a:r>
                        <a:rPr lang="en-GB" sz="2000" b="0" i="0" u="none" strike="noStrike" dirty="0" err="1">
                          <a:solidFill>
                            <a:schemeClr val="tx1"/>
                          </a:solidFill>
                          <a:effectLst/>
                          <a:latin typeface="Arial Narrow"/>
                        </a:rPr>
                        <a:t>neprelucrate</a:t>
                      </a:r>
                      <a:r>
                        <a:rPr lang="en-GB" sz="2000" b="0" i="0" u="none" strike="noStrike" dirty="0">
                          <a:solidFill>
                            <a:schemeClr val="tx1"/>
                          </a:solidFill>
                          <a:effectLst/>
                          <a:latin typeface="Arial Narrow"/>
                        </a:rPr>
                        <a:t>, %</a:t>
                      </a:r>
                    </a:p>
                  </a:txBody>
                  <a:tcPr marL="9525" marR="9525" marT="9525" marB="0"/>
                </a:tc>
                <a:tc>
                  <a:txBody>
                    <a:bodyPr/>
                    <a:lstStyle/>
                    <a:p>
                      <a:pPr algn="l" fontAlgn="t"/>
                      <a:r>
                        <a:rPr lang="vi-VN" sz="2000" b="0" i="0" u="none" strike="noStrike" dirty="0">
                          <a:solidFill>
                            <a:schemeClr val="tx1"/>
                          </a:solidFill>
                          <a:effectLst/>
                          <a:latin typeface="Arial Narrow"/>
                        </a:rPr>
                        <a:t>Raportul dintre suprafața terenurilor agricole neprelucrate și suprafața totală a terenurilor agricole</a:t>
                      </a:r>
                    </a:p>
                  </a:txBody>
                  <a:tcPr marL="9525" marR="9525" marT="9525" marB="0"/>
                </a:tc>
                <a:tc>
                  <a:txBody>
                    <a:bodyPr/>
                    <a:lstStyle/>
                    <a:p>
                      <a:pPr algn="l" fontAlgn="t"/>
                      <a:r>
                        <a:rPr lang="en-GB" sz="2000" b="0" i="0" u="none" strike="noStrike" dirty="0">
                          <a:solidFill>
                            <a:schemeClr val="tx1"/>
                          </a:solidFill>
                          <a:effectLst/>
                          <a:latin typeface="Arial Narrow"/>
                        </a:rPr>
                        <a:t>ARFC</a:t>
                      </a:r>
                      <a:br>
                        <a:rPr lang="en-GB" sz="2000" b="0" i="0" u="none" strike="noStrike" dirty="0">
                          <a:solidFill>
                            <a:schemeClr val="tx1"/>
                          </a:solidFill>
                          <a:effectLst/>
                          <a:latin typeface="Arial Narrow"/>
                        </a:rPr>
                      </a:br>
                      <a:endParaRPr lang="en-GB" sz="2000" b="0" i="0" u="none" strike="noStrike" dirty="0">
                        <a:solidFill>
                          <a:schemeClr val="tx1"/>
                        </a:solidFill>
                        <a:effectLst/>
                        <a:latin typeface="Arial Narrow"/>
                      </a:endParaRPr>
                    </a:p>
                  </a:txBody>
                  <a:tcPr marL="9525" marR="9525" marT="9525" marB="0"/>
                </a:tc>
              </a:tr>
              <a:tr h="797644">
                <a:tc>
                  <a:txBody>
                    <a:bodyPr/>
                    <a:lstStyle/>
                    <a:p>
                      <a:pPr algn="l" fontAlgn="t"/>
                      <a:r>
                        <a:rPr lang="en-GB" sz="2000" b="0" i="0" u="none" strike="noStrike" dirty="0">
                          <a:solidFill>
                            <a:srgbClr val="C00000"/>
                          </a:solidFill>
                          <a:effectLst/>
                          <a:latin typeface="Arial Narrow"/>
                        </a:rPr>
                        <a:t>EA4</a:t>
                      </a:r>
                    </a:p>
                  </a:txBody>
                  <a:tcPr marL="9525" marR="9525" marT="9525" marB="0"/>
                </a:tc>
                <a:tc>
                  <a:txBody>
                    <a:bodyPr/>
                    <a:lstStyle/>
                    <a:p>
                      <a:pPr algn="l" fontAlgn="t"/>
                      <a:r>
                        <a:rPr lang="pt-BR" sz="2000" b="0" i="0" u="none" strike="noStrike" dirty="0">
                          <a:solidFill>
                            <a:srgbClr val="C00000"/>
                          </a:solidFill>
                          <a:effectLst/>
                          <a:latin typeface="Arial Narrow"/>
                        </a:rPr>
                        <a:t>Cota terenurilor asigurate cu sistem de irigare, %</a:t>
                      </a:r>
                    </a:p>
                  </a:txBody>
                  <a:tcPr marL="9525" marR="9525" marT="9525" marB="0"/>
                </a:tc>
                <a:tc>
                  <a:txBody>
                    <a:bodyPr/>
                    <a:lstStyle/>
                    <a:p>
                      <a:pPr marL="0" algn="l" defTabSz="914400" rtl="0" eaLnBrk="1" fontAlgn="t" latinLnBrk="0" hangingPunct="1"/>
                      <a:r>
                        <a:rPr lang="en-GB" sz="2000" b="0" i="0" u="none" strike="noStrike" kern="1200" dirty="0" err="1">
                          <a:solidFill>
                            <a:srgbClr val="C00000"/>
                          </a:solidFill>
                          <a:effectLst/>
                          <a:latin typeface="Arial Narrow"/>
                          <a:ea typeface="+mn-ea"/>
                          <a:cs typeface="+mn-cs"/>
                        </a:rPr>
                        <a:t>Raportul</a:t>
                      </a:r>
                      <a:r>
                        <a:rPr lang="en-GB" sz="2000" b="0" i="0" u="none" strike="noStrike" kern="1200" dirty="0">
                          <a:solidFill>
                            <a:srgbClr val="C00000"/>
                          </a:solidFill>
                          <a:effectLst/>
                          <a:latin typeface="Arial Narrow"/>
                          <a:ea typeface="+mn-ea"/>
                          <a:cs typeface="+mn-cs"/>
                        </a:rPr>
                        <a:t> </a:t>
                      </a:r>
                      <a:r>
                        <a:rPr lang="en-GB" sz="2000" b="0" i="0" u="none" strike="noStrike" kern="1200" dirty="0" err="1">
                          <a:solidFill>
                            <a:srgbClr val="C00000"/>
                          </a:solidFill>
                          <a:effectLst/>
                          <a:latin typeface="Arial Narrow"/>
                          <a:ea typeface="+mn-ea"/>
                          <a:cs typeface="+mn-cs"/>
                        </a:rPr>
                        <a:t>dintre</a:t>
                      </a:r>
                      <a:r>
                        <a:rPr lang="en-GB" sz="2000" b="0" i="0" u="none" strike="noStrike" kern="1200" dirty="0">
                          <a:solidFill>
                            <a:srgbClr val="C00000"/>
                          </a:solidFill>
                          <a:effectLst/>
                          <a:latin typeface="Arial Narrow"/>
                          <a:ea typeface="+mn-ea"/>
                          <a:cs typeface="+mn-cs"/>
                        </a:rPr>
                        <a:t> </a:t>
                      </a:r>
                      <a:r>
                        <a:rPr lang="en-GB" sz="2000" b="0" i="0" u="none" strike="noStrike" kern="1200" dirty="0" err="1">
                          <a:solidFill>
                            <a:srgbClr val="C00000"/>
                          </a:solidFill>
                          <a:effectLst/>
                          <a:latin typeface="Arial Narrow"/>
                          <a:ea typeface="+mn-ea"/>
                          <a:cs typeface="+mn-cs"/>
                        </a:rPr>
                        <a:t>suprafața</a:t>
                      </a:r>
                      <a:r>
                        <a:rPr lang="en-GB" sz="2000" b="0" i="0" u="none" strike="noStrike" kern="1200" dirty="0">
                          <a:solidFill>
                            <a:srgbClr val="C00000"/>
                          </a:solidFill>
                          <a:effectLst/>
                          <a:latin typeface="Arial Narrow"/>
                          <a:ea typeface="+mn-ea"/>
                          <a:cs typeface="+mn-cs"/>
                        </a:rPr>
                        <a:t> </a:t>
                      </a:r>
                      <a:r>
                        <a:rPr lang="en-GB" sz="2000" b="0" i="0" u="none" strike="noStrike" kern="1200" dirty="0" err="1">
                          <a:solidFill>
                            <a:srgbClr val="C00000"/>
                          </a:solidFill>
                          <a:effectLst/>
                          <a:latin typeface="Arial Narrow"/>
                          <a:ea typeface="+mn-ea"/>
                          <a:cs typeface="+mn-cs"/>
                        </a:rPr>
                        <a:t>terenurilor</a:t>
                      </a:r>
                      <a:r>
                        <a:rPr lang="en-GB" sz="2000" b="0" i="0" u="none" strike="noStrike" kern="1200" dirty="0">
                          <a:solidFill>
                            <a:srgbClr val="C00000"/>
                          </a:solidFill>
                          <a:effectLst/>
                          <a:latin typeface="Arial Narrow"/>
                          <a:ea typeface="+mn-ea"/>
                          <a:cs typeface="+mn-cs"/>
                        </a:rPr>
                        <a:t> </a:t>
                      </a:r>
                      <a:r>
                        <a:rPr lang="en-GB" sz="2000" b="0" i="0" u="none" strike="noStrike" kern="1200" dirty="0" err="1">
                          <a:solidFill>
                            <a:srgbClr val="C00000"/>
                          </a:solidFill>
                          <a:effectLst/>
                          <a:latin typeface="Arial Narrow"/>
                          <a:ea typeface="+mn-ea"/>
                          <a:cs typeface="+mn-cs"/>
                        </a:rPr>
                        <a:t>asigurate</a:t>
                      </a:r>
                      <a:r>
                        <a:rPr lang="en-GB" sz="2000" b="0" i="0" u="none" strike="noStrike" kern="1200" dirty="0">
                          <a:solidFill>
                            <a:srgbClr val="C00000"/>
                          </a:solidFill>
                          <a:effectLst/>
                          <a:latin typeface="Arial Narrow"/>
                          <a:ea typeface="+mn-ea"/>
                          <a:cs typeface="+mn-cs"/>
                        </a:rPr>
                        <a:t> cu </a:t>
                      </a:r>
                      <a:r>
                        <a:rPr lang="en-GB" sz="2000" b="0" i="0" u="none" strike="noStrike" kern="1200" dirty="0" err="1">
                          <a:solidFill>
                            <a:srgbClr val="C00000"/>
                          </a:solidFill>
                          <a:effectLst/>
                          <a:latin typeface="Arial Narrow"/>
                          <a:ea typeface="+mn-ea"/>
                          <a:cs typeface="+mn-cs"/>
                        </a:rPr>
                        <a:t>sistem</a:t>
                      </a:r>
                      <a:r>
                        <a:rPr lang="en-GB" sz="2000" b="0" i="0" u="none" strike="noStrike" kern="1200" dirty="0">
                          <a:solidFill>
                            <a:srgbClr val="C00000"/>
                          </a:solidFill>
                          <a:effectLst/>
                          <a:latin typeface="Arial Narrow"/>
                          <a:ea typeface="+mn-ea"/>
                          <a:cs typeface="+mn-cs"/>
                        </a:rPr>
                        <a:t> de </a:t>
                      </a:r>
                      <a:r>
                        <a:rPr lang="en-GB" sz="2000" b="0" i="0" u="none" strike="noStrike" kern="1200" dirty="0" err="1">
                          <a:solidFill>
                            <a:srgbClr val="C00000"/>
                          </a:solidFill>
                          <a:effectLst/>
                          <a:latin typeface="Arial Narrow"/>
                          <a:ea typeface="+mn-ea"/>
                          <a:cs typeface="+mn-cs"/>
                        </a:rPr>
                        <a:t>irigare</a:t>
                      </a:r>
                      <a:r>
                        <a:rPr lang="en-GB" sz="2000" b="0" i="0" u="none" strike="noStrike" kern="1200" dirty="0">
                          <a:solidFill>
                            <a:srgbClr val="C00000"/>
                          </a:solidFill>
                          <a:effectLst/>
                          <a:latin typeface="Arial Narrow"/>
                          <a:ea typeface="+mn-ea"/>
                          <a:cs typeface="+mn-cs"/>
                        </a:rPr>
                        <a:t> </a:t>
                      </a:r>
                      <a:r>
                        <a:rPr lang="en-GB" sz="2000" b="0" i="0" u="none" strike="noStrike" kern="1200" dirty="0" err="1">
                          <a:solidFill>
                            <a:srgbClr val="C00000"/>
                          </a:solidFill>
                          <a:effectLst/>
                          <a:latin typeface="Arial Narrow"/>
                          <a:ea typeface="+mn-ea"/>
                          <a:cs typeface="+mn-cs"/>
                        </a:rPr>
                        <a:t>în</a:t>
                      </a:r>
                      <a:r>
                        <a:rPr lang="en-GB" sz="2000" b="0" i="0" u="none" strike="noStrike" kern="1200" dirty="0">
                          <a:solidFill>
                            <a:srgbClr val="C00000"/>
                          </a:solidFill>
                          <a:effectLst/>
                          <a:latin typeface="Arial Narrow"/>
                          <a:ea typeface="+mn-ea"/>
                          <a:cs typeface="+mn-cs"/>
                        </a:rPr>
                        <a:t> total </a:t>
                      </a:r>
                      <a:r>
                        <a:rPr lang="en-GB" sz="2000" b="0" i="0" u="none" strike="noStrike" kern="1200" dirty="0" err="1" smtClean="0">
                          <a:solidFill>
                            <a:srgbClr val="C00000"/>
                          </a:solidFill>
                          <a:effectLst/>
                          <a:latin typeface="Arial Narrow"/>
                          <a:ea typeface="+mn-ea"/>
                          <a:cs typeface="+mn-cs"/>
                        </a:rPr>
                        <a:t>suprafa</a:t>
                      </a:r>
                      <a:r>
                        <a:rPr lang="ro-MO" sz="2000" b="0" i="0" u="none" strike="noStrike" kern="1200" dirty="0" smtClean="0">
                          <a:solidFill>
                            <a:srgbClr val="C00000"/>
                          </a:solidFill>
                          <a:effectLst/>
                          <a:latin typeface="Arial Narrow"/>
                          <a:ea typeface="+mn-ea"/>
                          <a:cs typeface="+mn-cs"/>
                        </a:rPr>
                        <a:t>ț</a:t>
                      </a:r>
                      <a:r>
                        <a:rPr lang="en-GB" sz="2000" b="0" i="0" u="none" strike="noStrike" kern="1200" dirty="0" smtClean="0">
                          <a:solidFill>
                            <a:srgbClr val="C00000"/>
                          </a:solidFill>
                          <a:effectLst/>
                          <a:latin typeface="Arial Narrow"/>
                          <a:ea typeface="+mn-ea"/>
                          <a:cs typeface="+mn-cs"/>
                        </a:rPr>
                        <a:t>a </a:t>
                      </a:r>
                      <a:r>
                        <a:rPr lang="en-GB" sz="2000" b="0" i="0" u="none" strike="noStrike" kern="1200" dirty="0" err="1">
                          <a:solidFill>
                            <a:srgbClr val="C00000"/>
                          </a:solidFill>
                          <a:effectLst/>
                          <a:latin typeface="Arial Narrow"/>
                          <a:ea typeface="+mn-ea"/>
                          <a:cs typeface="+mn-cs"/>
                        </a:rPr>
                        <a:t>terenurilor</a:t>
                      </a:r>
                      <a:r>
                        <a:rPr lang="en-GB" sz="2000" b="0" i="0" u="none" strike="noStrike" kern="1200" dirty="0">
                          <a:solidFill>
                            <a:srgbClr val="C00000"/>
                          </a:solidFill>
                          <a:effectLst/>
                          <a:latin typeface="Arial Narrow"/>
                          <a:ea typeface="+mn-ea"/>
                          <a:cs typeface="+mn-cs"/>
                        </a:rPr>
                        <a:t> </a:t>
                      </a:r>
                      <a:r>
                        <a:rPr lang="en-GB" sz="2000" b="0" i="0" u="none" strike="noStrike" kern="1200" dirty="0" err="1">
                          <a:solidFill>
                            <a:srgbClr val="C00000"/>
                          </a:solidFill>
                          <a:effectLst/>
                          <a:latin typeface="Arial Narrow"/>
                          <a:ea typeface="+mn-ea"/>
                          <a:cs typeface="+mn-cs"/>
                        </a:rPr>
                        <a:t>agricole</a:t>
                      </a:r>
                      <a:endParaRPr lang="en-GB" sz="2000" b="0" i="0" u="none" strike="noStrike" kern="1200" dirty="0">
                        <a:solidFill>
                          <a:srgbClr val="C00000"/>
                        </a:solidFill>
                        <a:effectLst/>
                        <a:latin typeface="Arial Narrow"/>
                        <a:ea typeface="+mn-ea"/>
                        <a:cs typeface="+mn-cs"/>
                      </a:endParaRPr>
                    </a:p>
                  </a:txBody>
                  <a:tcPr marL="9525" marR="9525" marT="9525" marB="0"/>
                </a:tc>
                <a:tc>
                  <a:txBody>
                    <a:bodyPr/>
                    <a:lstStyle/>
                    <a:p>
                      <a:pPr algn="l" fontAlgn="t"/>
                      <a:r>
                        <a:rPr lang="vi-VN" sz="2000" b="0" i="0" u="none" strike="noStrike" dirty="0">
                          <a:solidFill>
                            <a:srgbClr val="C00000"/>
                          </a:solidFill>
                          <a:effectLst/>
                          <a:latin typeface="Arial Narrow"/>
                        </a:rPr>
                        <a:t>Sirig - primăria</a:t>
                      </a:r>
                      <a:br>
                        <a:rPr lang="vi-VN" sz="2000" b="0" i="0" u="none" strike="noStrike" dirty="0">
                          <a:solidFill>
                            <a:srgbClr val="C00000"/>
                          </a:solidFill>
                          <a:effectLst/>
                          <a:latin typeface="Arial Narrow"/>
                        </a:rPr>
                      </a:br>
                      <a:r>
                        <a:rPr lang="vi-VN" sz="2000" b="0" i="0" u="none" strike="noStrike" dirty="0">
                          <a:solidFill>
                            <a:srgbClr val="C00000"/>
                          </a:solidFill>
                          <a:effectLst/>
                          <a:latin typeface="Arial Narrow"/>
                        </a:rPr>
                        <a:t>Sagr - ARFC</a:t>
                      </a:r>
                    </a:p>
                  </a:txBody>
                  <a:tcPr marL="9525" marR="9525" marT="9525" marB="0"/>
                </a:tc>
              </a:tr>
              <a:tr h="534504">
                <a:tc>
                  <a:txBody>
                    <a:bodyPr/>
                    <a:lstStyle/>
                    <a:p>
                      <a:pPr algn="l" fontAlgn="t"/>
                      <a:r>
                        <a:rPr lang="en-GB" sz="2000" b="0" i="0" u="none" strike="noStrike">
                          <a:solidFill>
                            <a:srgbClr val="000000"/>
                          </a:solidFill>
                          <a:effectLst/>
                          <a:latin typeface="Arial Narrow"/>
                        </a:rPr>
                        <a:t>EA5</a:t>
                      </a:r>
                    </a:p>
                  </a:txBody>
                  <a:tcPr marL="9525" marR="9525" marT="9525" marB="0"/>
                </a:tc>
                <a:tc>
                  <a:txBody>
                    <a:bodyPr/>
                    <a:lstStyle/>
                    <a:p>
                      <a:pPr algn="l" fontAlgn="t"/>
                      <a:r>
                        <a:rPr lang="vi-VN" sz="2000" b="0" i="0" u="none" strike="noStrike" dirty="0">
                          <a:solidFill>
                            <a:srgbClr val="000000"/>
                          </a:solidFill>
                          <a:effectLst/>
                          <a:latin typeface="Arial Narrow"/>
                        </a:rPr>
                        <a:t>Nota medie ponderată de bonitate a solului (puncte)</a:t>
                      </a:r>
                    </a:p>
                  </a:txBody>
                  <a:tcPr marL="9525" marR="9525" marT="9525" marB="0"/>
                </a:tc>
                <a:tc>
                  <a:txBody>
                    <a:bodyPr/>
                    <a:lstStyle/>
                    <a:p>
                      <a:pPr algn="l" fontAlgn="t"/>
                      <a:r>
                        <a:rPr lang="en-GB" sz="2000" b="0" i="0" u="none" strike="noStrike" dirty="0">
                          <a:solidFill>
                            <a:srgbClr val="000000"/>
                          </a:solidFill>
                          <a:effectLst/>
                          <a:latin typeface="Arial Narrow"/>
                        </a:rPr>
                        <a:t> </a:t>
                      </a:r>
                    </a:p>
                  </a:txBody>
                  <a:tcPr marL="9525" marR="9525" marT="9525" marB="0"/>
                </a:tc>
                <a:tc>
                  <a:txBody>
                    <a:bodyPr/>
                    <a:lstStyle/>
                    <a:p>
                      <a:pPr algn="l" fontAlgn="t"/>
                      <a:r>
                        <a:rPr lang="en-GB" sz="2000" b="0" i="0" u="none" strike="noStrike" dirty="0" smtClean="0">
                          <a:solidFill>
                            <a:srgbClr val="000000"/>
                          </a:solidFill>
                          <a:effectLst/>
                          <a:latin typeface="Arial Narrow"/>
                        </a:rPr>
                        <a:t>ARFC</a:t>
                      </a:r>
                      <a:endParaRPr lang="en-GB" sz="2000" b="0" i="0" u="none" strike="noStrike" dirty="0">
                        <a:solidFill>
                          <a:srgbClr val="000000"/>
                        </a:solidFill>
                        <a:effectLst/>
                        <a:latin typeface="Arial Narrow"/>
                      </a:endParaRPr>
                    </a:p>
                  </a:txBody>
                  <a:tcPr marL="9525" marR="9525" marT="9525" marB="0"/>
                </a:tc>
              </a:tr>
              <a:tr h="797644">
                <a:tc>
                  <a:txBody>
                    <a:bodyPr/>
                    <a:lstStyle/>
                    <a:p>
                      <a:pPr algn="l" fontAlgn="t"/>
                      <a:r>
                        <a:rPr lang="en-GB" sz="2000" b="0" i="0" u="none" strike="noStrike">
                          <a:solidFill>
                            <a:srgbClr val="000000"/>
                          </a:solidFill>
                          <a:effectLst/>
                          <a:latin typeface="Arial Narrow"/>
                        </a:rPr>
                        <a:t>EA6</a:t>
                      </a:r>
                    </a:p>
                  </a:txBody>
                  <a:tcPr marL="9525" marR="9525" marT="9525" marB="0"/>
                </a:tc>
                <a:tc>
                  <a:txBody>
                    <a:bodyPr/>
                    <a:lstStyle/>
                    <a:p>
                      <a:pPr algn="l" fontAlgn="t"/>
                      <a:r>
                        <a:rPr lang="vi-VN" sz="2000" b="0" i="0" u="none" strike="noStrike">
                          <a:solidFill>
                            <a:srgbClr val="000000"/>
                          </a:solidFill>
                          <a:effectLst/>
                          <a:latin typeface="Arial Narrow"/>
                        </a:rPr>
                        <a:t>Numărul convențional de animale agricole</a:t>
                      </a:r>
                    </a:p>
                  </a:txBody>
                  <a:tcPr marL="9525" marR="9525" marT="9525" marB="0"/>
                </a:tc>
                <a:tc>
                  <a:txBody>
                    <a:bodyPr/>
                    <a:lstStyle/>
                    <a:p>
                      <a:pPr algn="l" fontAlgn="t"/>
                      <a:r>
                        <a:rPr lang="it-IT" sz="2000" b="0" i="0" u="none" strike="noStrike">
                          <a:solidFill>
                            <a:srgbClr val="000000"/>
                          </a:solidFill>
                          <a:effectLst/>
                          <a:latin typeface="Arial Narrow"/>
                        </a:rPr>
                        <a:t>Numărul convențional de animale agricole raportat la 1000 locuitori din comună/localitate</a:t>
                      </a:r>
                    </a:p>
                  </a:txBody>
                  <a:tcPr marL="9525" marR="9525" marT="9525" marB="0"/>
                </a:tc>
                <a:tc>
                  <a:txBody>
                    <a:bodyPr/>
                    <a:lstStyle/>
                    <a:p>
                      <a:pPr algn="l" fontAlgn="t"/>
                      <a:r>
                        <a:rPr lang="en-GB" sz="2000" b="0" i="0" u="none" strike="noStrike" dirty="0" err="1">
                          <a:solidFill>
                            <a:srgbClr val="000000"/>
                          </a:solidFill>
                          <a:effectLst/>
                          <a:latin typeface="Arial Narrow"/>
                        </a:rPr>
                        <a:t>Anim</a:t>
                      </a:r>
                      <a:r>
                        <a:rPr lang="en-GB" sz="2000" b="0" i="0" u="none" strike="noStrike" dirty="0">
                          <a:solidFill>
                            <a:srgbClr val="000000"/>
                          </a:solidFill>
                          <a:effectLst/>
                          <a:latin typeface="Arial Narrow"/>
                        </a:rPr>
                        <a:t> - CIA</a:t>
                      </a:r>
                      <a:br>
                        <a:rPr lang="en-GB" sz="2000" b="0" i="0" u="none" strike="noStrike" dirty="0">
                          <a:solidFill>
                            <a:srgbClr val="000000"/>
                          </a:solidFill>
                          <a:effectLst/>
                          <a:latin typeface="Arial Narrow"/>
                        </a:rPr>
                      </a:br>
                      <a:r>
                        <a:rPr lang="en-GB" sz="2000" b="0" i="0" u="none" strike="noStrike" dirty="0">
                          <a:solidFill>
                            <a:srgbClr val="000000"/>
                          </a:solidFill>
                          <a:effectLst/>
                          <a:latin typeface="Arial Narrow"/>
                        </a:rPr>
                        <a:t>P - BNS</a:t>
                      </a:r>
                    </a:p>
                  </a:txBody>
                  <a:tcPr marL="9525" marR="9525" marT="9525" marB="0"/>
                </a:tc>
              </a:tr>
            </a:tbl>
          </a:graphicData>
        </a:graphic>
      </p:graphicFrame>
    </p:spTree>
    <p:extLst>
      <p:ext uri="{BB962C8B-B14F-4D97-AF65-F5344CB8AC3E}">
        <p14:creationId xmlns:p14="http://schemas.microsoft.com/office/powerpoint/2010/main" val="2729247908"/>
      </p:ext>
    </p:extLst>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6632"/>
            <a:ext cx="5544616" cy="288032"/>
          </a:xfrm>
        </p:spPr>
        <p:txBody>
          <a:bodyPr/>
          <a:lstStyle/>
          <a:p>
            <a:r>
              <a:rPr lang="ro-MO" sz="2800" dirty="0" err="1" smtClean="0">
                <a:solidFill>
                  <a:srgbClr val="EFEFFF"/>
                </a:solidFill>
              </a:rPr>
              <a:t>Deprivarea</a:t>
            </a:r>
            <a:r>
              <a:rPr lang="ro-MO" sz="2800" dirty="0" smtClean="0">
                <a:solidFill>
                  <a:srgbClr val="EFEFFF"/>
                </a:solidFill>
              </a:rPr>
              <a:t> economică</a:t>
            </a:r>
            <a:endParaRPr lang="en-GB" sz="2800" dirty="0">
              <a:solidFill>
                <a:srgbClr val="EFEFFF"/>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244494932"/>
              </p:ext>
            </p:extLst>
          </p:nvPr>
        </p:nvGraphicFramePr>
        <p:xfrm>
          <a:off x="323528" y="764704"/>
          <a:ext cx="8568952" cy="5102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3635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16632"/>
            <a:ext cx="5976664" cy="288032"/>
          </a:xfrm>
        </p:spPr>
        <p:txBody>
          <a:bodyPr/>
          <a:lstStyle/>
          <a:p>
            <a:pPr>
              <a:spcBef>
                <a:spcPts val="1800"/>
              </a:spcBef>
              <a:spcAft>
                <a:spcPts val="1200"/>
              </a:spcAft>
              <a:defRPr/>
            </a:pPr>
            <a:r>
              <a:rPr lang="ro-MO" sz="2800" b="1" dirty="0" smtClean="0">
                <a:solidFill>
                  <a:srgbClr val="EFEFFF"/>
                </a:solidFill>
                <a:effectLst>
                  <a:outerShdw blurRad="38100" dist="38100" dir="2700000" algn="tl">
                    <a:srgbClr val="000000">
                      <a:alpha val="43137"/>
                    </a:srgbClr>
                  </a:outerShdw>
                </a:effectLst>
              </a:rPr>
              <a:t>Rezultate </a:t>
            </a:r>
            <a:endParaRPr lang="ro-RO" sz="1200" i="1" dirty="0">
              <a:solidFill>
                <a:srgbClr val="EFEFFF"/>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92503726"/>
              </p:ext>
            </p:extLst>
          </p:nvPr>
        </p:nvGraphicFramePr>
        <p:xfrm>
          <a:off x="323528" y="620687"/>
          <a:ext cx="8640961" cy="5950877"/>
        </p:xfrm>
        <a:graphic>
          <a:graphicData uri="http://schemas.openxmlformats.org/drawingml/2006/table">
            <a:tbl>
              <a:tblPr firstRow="1" bandRow="1">
                <a:tableStyleId>{5C22544A-7EE6-4342-B048-85BDC9FD1C3A}</a:tableStyleId>
              </a:tblPr>
              <a:tblGrid>
                <a:gridCol w="432048"/>
                <a:gridCol w="2777792"/>
                <a:gridCol w="4155651"/>
                <a:gridCol w="1275470"/>
              </a:tblGrid>
              <a:tr h="327333">
                <a:tc>
                  <a:txBody>
                    <a:bodyPr/>
                    <a:lstStyle/>
                    <a:p>
                      <a:pPr algn="l" fontAlgn="t"/>
                      <a:r>
                        <a:rPr lang="en-GB" sz="2200" b="1" i="0" u="none" strike="noStrike" dirty="0">
                          <a:solidFill>
                            <a:srgbClr val="000000"/>
                          </a:solidFill>
                          <a:effectLst/>
                          <a:latin typeface="Arial Narrow"/>
                        </a:rPr>
                        <a:t>Nr. </a:t>
                      </a:r>
                    </a:p>
                  </a:txBody>
                  <a:tcPr marL="9525" marR="9525" marT="9525" marB="0"/>
                </a:tc>
                <a:tc>
                  <a:txBody>
                    <a:bodyPr/>
                    <a:lstStyle/>
                    <a:p>
                      <a:pPr algn="l" fontAlgn="b"/>
                      <a:r>
                        <a:rPr lang="en-GB" sz="2200" b="1" i="0" u="none" strike="noStrike" dirty="0" err="1">
                          <a:solidFill>
                            <a:srgbClr val="000000"/>
                          </a:solidFill>
                          <a:effectLst/>
                          <a:latin typeface="Arial Narrow"/>
                        </a:rPr>
                        <a:t>Denumire</a:t>
                      </a:r>
                      <a:r>
                        <a:rPr lang="en-GB" sz="2200" b="1" i="0" u="none" strike="noStrike" dirty="0">
                          <a:solidFill>
                            <a:srgbClr val="000000"/>
                          </a:solidFill>
                          <a:effectLst/>
                          <a:latin typeface="Arial Narrow"/>
                        </a:rPr>
                        <a:t> Indicator</a:t>
                      </a:r>
                    </a:p>
                  </a:txBody>
                  <a:tcPr marL="9525" marR="9525" marT="9525" marB="0" anchor="b"/>
                </a:tc>
                <a:tc>
                  <a:txBody>
                    <a:bodyPr/>
                    <a:lstStyle/>
                    <a:p>
                      <a:pPr algn="l" fontAlgn="b"/>
                      <a:r>
                        <a:rPr lang="en-GB" sz="2200" b="1" i="0" u="none" strike="noStrike" dirty="0" err="1">
                          <a:solidFill>
                            <a:srgbClr val="000000"/>
                          </a:solidFill>
                          <a:effectLst/>
                          <a:latin typeface="Arial Narrow"/>
                        </a:rPr>
                        <a:t>Definiţia</a:t>
                      </a:r>
                      <a:r>
                        <a:rPr lang="en-GB" sz="2200" b="1" i="0" u="none" strike="noStrike" dirty="0">
                          <a:solidFill>
                            <a:srgbClr val="000000"/>
                          </a:solidFill>
                          <a:effectLst/>
                          <a:latin typeface="Arial Narrow"/>
                        </a:rPr>
                        <a:t> </a:t>
                      </a:r>
                      <a:r>
                        <a:rPr lang="en-GB" sz="2200" b="1" i="0" u="none" strike="noStrike" dirty="0" err="1">
                          <a:solidFill>
                            <a:srgbClr val="000000"/>
                          </a:solidFill>
                          <a:effectLst/>
                          <a:latin typeface="Arial Narrow"/>
                        </a:rPr>
                        <a:t>indicatorului</a:t>
                      </a:r>
                      <a:endParaRPr lang="en-GB" sz="2200" b="1" i="0" u="none" strike="noStrike" dirty="0">
                        <a:solidFill>
                          <a:srgbClr val="000000"/>
                        </a:solidFill>
                        <a:effectLst/>
                        <a:latin typeface="Arial Narrow"/>
                      </a:endParaRPr>
                    </a:p>
                  </a:txBody>
                  <a:tcPr marL="9525" marR="9525" marT="9525" marB="0" anchor="b"/>
                </a:tc>
                <a:tc>
                  <a:txBody>
                    <a:bodyPr/>
                    <a:lstStyle/>
                    <a:p>
                      <a:pPr algn="l" fontAlgn="b"/>
                      <a:r>
                        <a:rPr lang="en-GB" sz="2200" b="1" i="0" u="none" strike="noStrike" dirty="0" err="1" smtClean="0">
                          <a:solidFill>
                            <a:srgbClr val="000000"/>
                          </a:solidFill>
                          <a:effectLst/>
                          <a:latin typeface="Arial Narrow"/>
                        </a:rPr>
                        <a:t>Sursa</a:t>
                      </a:r>
                      <a:endParaRPr lang="en-GB" sz="2200" b="1" i="0" u="none" strike="noStrike" dirty="0">
                        <a:solidFill>
                          <a:srgbClr val="000000"/>
                        </a:solidFill>
                        <a:effectLst/>
                        <a:latin typeface="Arial Narrow"/>
                      </a:endParaRPr>
                    </a:p>
                  </a:txBody>
                  <a:tcPr marL="9525" marR="9525" marT="9525" marB="0" anchor="b"/>
                </a:tc>
              </a:tr>
              <a:tr h="327333">
                <a:tc>
                  <a:txBody>
                    <a:bodyPr/>
                    <a:lstStyle/>
                    <a:p>
                      <a:pPr algn="l" fontAlgn="t"/>
                      <a:r>
                        <a:rPr lang="en-US" sz="2000" b="1" i="0" u="none" strike="noStrike" dirty="0" smtClean="0">
                          <a:solidFill>
                            <a:srgbClr val="000000"/>
                          </a:solidFill>
                          <a:effectLst/>
                          <a:latin typeface="Arial Narrow"/>
                        </a:rPr>
                        <a:t>I</a:t>
                      </a:r>
                      <a:r>
                        <a:rPr lang="ro-MO" sz="2000" b="1" i="0" u="none" strike="noStrike" dirty="0" smtClean="0">
                          <a:solidFill>
                            <a:srgbClr val="000000"/>
                          </a:solidFill>
                          <a:effectLst/>
                          <a:latin typeface="Arial Narrow"/>
                        </a:rPr>
                        <a:t>I</a:t>
                      </a:r>
                      <a:endParaRPr lang="en-GB" sz="2000" b="1" i="0" u="none" strike="noStrike" dirty="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vi-VN" sz="2000" b="1" i="0" u="none" strike="noStrike" dirty="0" smtClean="0">
                          <a:solidFill>
                            <a:srgbClr val="000000"/>
                          </a:solidFill>
                          <a:effectLst/>
                          <a:latin typeface="Arial Narrow"/>
                        </a:rPr>
                        <a:t>Deprivarea </a:t>
                      </a:r>
                      <a:r>
                        <a:rPr lang="ro-MO" sz="2000" b="1" i="0" u="none" strike="noStrike" dirty="0" smtClean="0">
                          <a:solidFill>
                            <a:srgbClr val="000000"/>
                          </a:solidFill>
                          <a:effectLst/>
                          <a:latin typeface="Arial Narrow"/>
                        </a:rPr>
                        <a:t>Demografică</a:t>
                      </a:r>
                      <a:endParaRPr lang="en-GB" sz="2000" b="1" i="0" u="none" strike="noStrike" dirty="0" smtClean="0">
                        <a:solidFill>
                          <a:srgbClr val="000000"/>
                        </a:solidFill>
                        <a:effectLst/>
                        <a:latin typeface="Arial Narrow"/>
                      </a:endParaRPr>
                    </a:p>
                  </a:txBody>
                  <a:tcPr marL="9525" marR="9525" marT="9525" marB="0"/>
                </a:tc>
                <a:tc>
                  <a:txBody>
                    <a:bodyPr/>
                    <a:lstStyle/>
                    <a:p>
                      <a:pPr algn="l" fontAlgn="t"/>
                      <a:endParaRPr lang="en-GB" sz="2000" b="1" i="0" u="none" strike="noStrike" dirty="0">
                        <a:solidFill>
                          <a:srgbClr val="000000"/>
                        </a:solidFill>
                        <a:effectLst/>
                        <a:latin typeface="Arial Narrow"/>
                      </a:endParaRPr>
                    </a:p>
                  </a:txBody>
                  <a:tcPr marL="9525" marR="9525" marT="9525" marB="0"/>
                </a:tc>
                <a:tc>
                  <a:txBody>
                    <a:bodyPr/>
                    <a:lstStyle/>
                    <a:p>
                      <a:pPr algn="l" fontAlgn="t"/>
                      <a:endParaRPr lang="en-GB" sz="2000" b="1" i="0" u="none" strike="noStrike" dirty="0">
                        <a:solidFill>
                          <a:srgbClr val="000000"/>
                        </a:solidFill>
                        <a:effectLst/>
                        <a:latin typeface="Arial Narrow"/>
                      </a:endParaRPr>
                    </a:p>
                  </a:txBody>
                  <a:tcPr marL="9525" marR="9525" marT="9525" marB="0"/>
                </a:tc>
              </a:tr>
              <a:tr h="1097505">
                <a:tc>
                  <a:txBody>
                    <a:bodyPr/>
                    <a:lstStyle/>
                    <a:p>
                      <a:pPr algn="l" fontAlgn="t"/>
                      <a:r>
                        <a:rPr lang="en-GB" sz="2000" b="0" i="0" u="none" strike="noStrike" dirty="0">
                          <a:solidFill>
                            <a:srgbClr val="000000"/>
                          </a:solidFill>
                          <a:effectLst/>
                          <a:latin typeface="Arial Narrow"/>
                        </a:rPr>
                        <a:t>ID1</a:t>
                      </a:r>
                    </a:p>
                  </a:txBody>
                  <a:tcPr marL="9525" marR="9525" marT="9525" marB="0"/>
                </a:tc>
                <a:tc>
                  <a:txBody>
                    <a:bodyPr/>
                    <a:lstStyle/>
                    <a:p>
                      <a:pPr algn="l" fontAlgn="t"/>
                      <a:r>
                        <a:rPr lang="vi-VN" sz="2000" b="0" i="0" u="none" strike="noStrike" dirty="0">
                          <a:solidFill>
                            <a:srgbClr val="000000"/>
                          </a:solidFill>
                          <a:effectLst/>
                          <a:latin typeface="Arial Narrow"/>
                        </a:rPr>
                        <a:t>Coeficientul îmbătrânirii</a:t>
                      </a:r>
                    </a:p>
                  </a:txBody>
                  <a:tcPr marL="9525" marR="9525" marT="9525" marB="0"/>
                </a:tc>
                <a:tc>
                  <a:txBody>
                    <a:bodyPr/>
                    <a:lstStyle/>
                    <a:p>
                      <a:pPr algn="l" fontAlgn="t"/>
                      <a:r>
                        <a:rPr lang="vi-VN" sz="2000" b="0" i="0" u="none" strike="noStrike" dirty="0">
                          <a:solidFill>
                            <a:srgbClr val="000000"/>
                          </a:solidFill>
                          <a:effectLst/>
                          <a:latin typeface="Arial Narrow"/>
                        </a:rPr>
                        <a:t>Numărul persoanelor </a:t>
                      </a:r>
                      <a:r>
                        <a:rPr lang="vi-VN" sz="2000" b="1" i="0" u="none" strike="noStrike" dirty="0">
                          <a:solidFill>
                            <a:srgbClr val="000000"/>
                          </a:solidFill>
                          <a:effectLst/>
                          <a:latin typeface="Arial Narrow"/>
                        </a:rPr>
                        <a:t>peste vîrsta  aptă de muncă</a:t>
                      </a:r>
                      <a:r>
                        <a:rPr lang="vi-VN" sz="2000" b="0" i="0" u="none" strike="noStrike" dirty="0">
                          <a:solidFill>
                            <a:srgbClr val="000000"/>
                          </a:solidFill>
                          <a:effectLst/>
                          <a:latin typeface="Arial Narrow"/>
                        </a:rPr>
                        <a:t>, raportat la 100 locuitori </a:t>
                      </a:r>
                      <a:r>
                        <a:rPr lang="vi-VN" sz="2000" b="0" i="0" u="none" strike="noStrike" dirty="0">
                          <a:solidFill>
                            <a:srgbClr val="008000"/>
                          </a:solidFill>
                          <a:effectLst/>
                          <a:latin typeface="Arial Narrow"/>
                        </a:rPr>
                        <a:t>(Indicatorul diferă de cel statistic, pentru care se utilizează populația de 60 ani și mai mult)</a:t>
                      </a:r>
                      <a:endParaRPr lang="vi-VN" sz="2000" b="0" i="0" u="none" strike="noStrike" dirty="0">
                        <a:solidFill>
                          <a:srgbClr val="000000"/>
                        </a:solidFill>
                        <a:effectLst/>
                        <a:latin typeface="Arial Narrow"/>
                      </a:endParaRPr>
                    </a:p>
                  </a:txBody>
                  <a:tcPr marL="9525" marR="9525" marT="9525" marB="0"/>
                </a:tc>
                <a:tc>
                  <a:txBody>
                    <a:bodyPr/>
                    <a:lstStyle/>
                    <a:p>
                      <a:pPr algn="l" fontAlgn="t"/>
                      <a:r>
                        <a:rPr lang="en-GB" sz="2000" b="0" i="0" u="none" strike="noStrike">
                          <a:solidFill>
                            <a:srgbClr val="000000"/>
                          </a:solidFill>
                          <a:effectLst/>
                          <a:latin typeface="Arial Narrow"/>
                        </a:rPr>
                        <a:t>BNS</a:t>
                      </a:r>
                    </a:p>
                  </a:txBody>
                  <a:tcPr marL="9525" marR="9525" marT="9525" marB="0"/>
                </a:tc>
              </a:tr>
              <a:tr h="553007">
                <a:tc>
                  <a:txBody>
                    <a:bodyPr/>
                    <a:lstStyle/>
                    <a:p>
                      <a:pPr algn="l" fontAlgn="t"/>
                      <a:r>
                        <a:rPr lang="en-GB" sz="2000" b="0" i="0" u="none" strike="noStrike">
                          <a:solidFill>
                            <a:srgbClr val="000000"/>
                          </a:solidFill>
                          <a:effectLst/>
                          <a:latin typeface="Arial Narrow"/>
                        </a:rPr>
                        <a:t>ID2</a:t>
                      </a:r>
                    </a:p>
                  </a:txBody>
                  <a:tcPr marL="9525" marR="9525" marT="9525" marB="0"/>
                </a:tc>
                <a:tc>
                  <a:txBody>
                    <a:bodyPr/>
                    <a:lstStyle/>
                    <a:p>
                      <a:pPr algn="l" fontAlgn="t"/>
                      <a:r>
                        <a:rPr lang="en-GB" sz="2000" b="0" i="0" u="none" strike="noStrike">
                          <a:solidFill>
                            <a:srgbClr val="000000"/>
                          </a:solidFill>
                          <a:effectLst/>
                          <a:latin typeface="Arial Narrow"/>
                        </a:rPr>
                        <a:t>Densitatea populației</a:t>
                      </a:r>
                    </a:p>
                  </a:txBody>
                  <a:tcPr marL="9525" marR="9525" marT="9525" marB="0"/>
                </a:tc>
                <a:tc>
                  <a:txBody>
                    <a:bodyPr/>
                    <a:lstStyle/>
                    <a:p>
                      <a:pPr algn="l" fontAlgn="t"/>
                      <a:r>
                        <a:rPr lang="vi-VN" sz="2000" b="0" i="0" u="none" strike="noStrike">
                          <a:solidFill>
                            <a:srgbClr val="000000"/>
                          </a:solidFill>
                          <a:effectLst/>
                          <a:latin typeface="Arial Narrow"/>
                        </a:rPr>
                        <a:t>Numărul populaţiei raportat la 1 km.p suprafaţa intravilan a localităţii</a:t>
                      </a:r>
                    </a:p>
                  </a:txBody>
                  <a:tcPr marL="9525" marR="9525" marT="9525" marB="0"/>
                </a:tc>
                <a:tc>
                  <a:txBody>
                    <a:bodyPr/>
                    <a:lstStyle/>
                    <a:p>
                      <a:pPr algn="l" fontAlgn="t"/>
                      <a:r>
                        <a:rPr lang="en-GB" sz="2000" b="0" i="0" u="none" strike="noStrike" dirty="0">
                          <a:solidFill>
                            <a:srgbClr val="000000"/>
                          </a:solidFill>
                          <a:effectLst/>
                          <a:latin typeface="Arial Narrow"/>
                        </a:rPr>
                        <a:t>P - BNS</a:t>
                      </a:r>
                      <a:br>
                        <a:rPr lang="en-GB" sz="2000" b="0" i="0" u="none" strike="noStrike" dirty="0">
                          <a:solidFill>
                            <a:srgbClr val="000000"/>
                          </a:solidFill>
                          <a:effectLst/>
                          <a:latin typeface="Arial Narrow"/>
                        </a:rPr>
                      </a:br>
                      <a:r>
                        <a:rPr lang="en-GB" sz="2000" b="0" i="0" u="none" strike="noStrike" dirty="0">
                          <a:solidFill>
                            <a:srgbClr val="000000"/>
                          </a:solidFill>
                          <a:effectLst/>
                          <a:latin typeface="Arial Narrow"/>
                        </a:rPr>
                        <a:t>S - ARFC</a:t>
                      </a:r>
                    </a:p>
                  </a:txBody>
                  <a:tcPr marL="9525" marR="9525" marT="9525" marB="0"/>
                </a:tc>
              </a:tr>
              <a:tr h="553007">
                <a:tc>
                  <a:txBody>
                    <a:bodyPr/>
                    <a:lstStyle/>
                    <a:p>
                      <a:pPr algn="l" fontAlgn="t"/>
                      <a:r>
                        <a:rPr lang="en-GB" sz="2000" b="0" i="0" u="none" strike="noStrike">
                          <a:solidFill>
                            <a:srgbClr val="000000"/>
                          </a:solidFill>
                          <a:effectLst/>
                          <a:latin typeface="Arial Narrow"/>
                        </a:rPr>
                        <a:t>ID3</a:t>
                      </a:r>
                    </a:p>
                  </a:txBody>
                  <a:tcPr marL="9525" marR="9525" marT="9525" marB="0"/>
                </a:tc>
                <a:tc>
                  <a:txBody>
                    <a:bodyPr/>
                    <a:lstStyle/>
                    <a:p>
                      <a:pPr algn="l" fontAlgn="t"/>
                      <a:r>
                        <a:rPr lang="en-GB" sz="2000" b="0" i="0" u="none" strike="noStrike">
                          <a:solidFill>
                            <a:srgbClr val="000000"/>
                          </a:solidFill>
                          <a:effectLst/>
                          <a:latin typeface="Arial Narrow"/>
                        </a:rPr>
                        <a:t>Rata sporului natural</a:t>
                      </a:r>
                    </a:p>
                  </a:txBody>
                  <a:tcPr marL="9525" marR="9525" marT="9525" marB="0"/>
                </a:tc>
                <a:tc>
                  <a:txBody>
                    <a:bodyPr/>
                    <a:lstStyle/>
                    <a:p>
                      <a:pPr algn="l" fontAlgn="t"/>
                      <a:r>
                        <a:rPr lang="it-IT" sz="2000" b="0" i="0" u="none" strike="noStrike">
                          <a:solidFill>
                            <a:srgbClr val="000000"/>
                          </a:solidFill>
                          <a:effectLst/>
                          <a:latin typeface="Arial Narrow"/>
                        </a:rPr>
                        <a:t>Rata sporului natural reprezintă diferenţa dintre ratele de natalitate şi mortalitate.</a:t>
                      </a:r>
                    </a:p>
                  </a:txBody>
                  <a:tcPr marL="9525" marR="9525" marT="9525" marB="0"/>
                </a:tc>
                <a:tc>
                  <a:txBody>
                    <a:bodyPr/>
                    <a:lstStyle/>
                    <a:p>
                      <a:pPr algn="l" fontAlgn="t"/>
                      <a:r>
                        <a:rPr lang="en-GB" sz="2000" b="0" i="0" u="none" strike="noStrike">
                          <a:solidFill>
                            <a:srgbClr val="000000"/>
                          </a:solidFill>
                          <a:effectLst/>
                          <a:latin typeface="Arial Narrow"/>
                        </a:rPr>
                        <a:t>BNS</a:t>
                      </a:r>
                    </a:p>
                  </a:txBody>
                  <a:tcPr marL="9525" marR="9525" marT="9525" marB="0"/>
                </a:tc>
              </a:tr>
              <a:tr h="825256">
                <a:tc>
                  <a:txBody>
                    <a:bodyPr/>
                    <a:lstStyle/>
                    <a:p>
                      <a:pPr algn="l" fontAlgn="t"/>
                      <a:r>
                        <a:rPr lang="en-GB" sz="2000" b="0" i="0" u="none" strike="noStrike">
                          <a:solidFill>
                            <a:srgbClr val="000000"/>
                          </a:solidFill>
                          <a:effectLst/>
                          <a:latin typeface="Arial Narrow"/>
                        </a:rPr>
                        <a:t>ID4</a:t>
                      </a:r>
                    </a:p>
                  </a:txBody>
                  <a:tcPr marL="9525" marR="9525" marT="9525" marB="0"/>
                </a:tc>
                <a:tc>
                  <a:txBody>
                    <a:bodyPr/>
                    <a:lstStyle/>
                    <a:p>
                      <a:pPr algn="l" fontAlgn="t"/>
                      <a:r>
                        <a:rPr lang="vi-VN" sz="2000" b="0" i="0" u="none" strike="noStrike">
                          <a:solidFill>
                            <a:srgbClr val="000000"/>
                          </a:solidFill>
                          <a:effectLst/>
                          <a:latin typeface="Arial Narrow"/>
                        </a:rPr>
                        <a:t>Rata populaţiei în vîrstă aptă de muncă</a:t>
                      </a:r>
                    </a:p>
                  </a:txBody>
                  <a:tcPr marL="9525" marR="9525" marT="9525" marB="0"/>
                </a:tc>
                <a:tc>
                  <a:txBody>
                    <a:bodyPr/>
                    <a:lstStyle/>
                    <a:p>
                      <a:pPr algn="l" fontAlgn="t"/>
                      <a:r>
                        <a:rPr lang="vi-VN" sz="2000" b="0" i="0" u="none" strike="noStrike" dirty="0">
                          <a:solidFill>
                            <a:srgbClr val="000000"/>
                          </a:solidFill>
                          <a:effectLst/>
                          <a:latin typeface="Arial Narrow"/>
                        </a:rPr>
                        <a:t>Raportul dintre numărul populaţiei în vîrstă aptă de muncă şi numărul total al populaţiei din comună/localitate</a:t>
                      </a:r>
                    </a:p>
                  </a:txBody>
                  <a:tcPr marL="9525" marR="9525" marT="9525" marB="0"/>
                </a:tc>
                <a:tc>
                  <a:txBody>
                    <a:bodyPr/>
                    <a:lstStyle/>
                    <a:p>
                      <a:pPr algn="l" fontAlgn="t"/>
                      <a:r>
                        <a:rPr lang="en-GB" sz="2000" b="0" i="0" u="none" strike="noStrike">
                          <a:solidFill>
                            <a:srgbClr val="000000"/>
                          </a:solidFill>
                          <a:effectLst/>
                          <a:latin typeface="Arial Narrow"/>
                        </a:rPr>
                        <a:t>BNS</a:t>
                      </a:r>
                    </a:p>
                  </a:txBody>
                  <a:tcPr marL="9525" marR="9525" marT="9525" marB="0"/>
                </a:tc>
              </a:tr>
              <a:tr h="825256">
                <a:tc>
                  <a:txBody>
                    <a:bodyPr/>
                    <a:lstStyle/>
                    <a:p>
                      <a:pPr algn="l" fontAlgn="t"/>
                      <a:r>
                        <a:rPr lang="en-GB" sz="2000" b="0" i="0" u="none" strike="noStrike">
                          <a:solidFill>
                            <a:srgbClr val="000000"/>
                          </a:solidFill>
                          <a:effectLst/>
                          <a:latin typeface="Arial Narrow"/>
                        </a:rPr>
                        <a:t>ID5</a:t>
                      </a:r>
                    </a:p>
                  </a:txBody>
                  <a:tcPr marL="9525" marR="9525" marT="9525" marB="0"/>
                </a:tc>
                <a:tc>
                  <a:txBody>
                    <a:bodyPr/>
                    <a:lstStyle/>
                    <a:p>
                      <a:pPr algn="l" fontAlgn="t"/>
                      <a:r>
                        <a:rPr lang="it-IT" sz="2000" b="0" i="0" u="none" strike="noStrike">
                          <a:solidFill>
                            <a:srgbClr val="000000"/>
                          </a:solidFill>
                          <a:effectLst/>
                          <a:latin typeface="Arial Narrow"/>
                        </a:rPr>
                        <a:t>Rata familiilor cu 3 şi mai mulţi copii</a:t>
                      </a:r>
                    </a:p>
                  </a:txBody>
                  <a:tcPr marL="9525" marR="9525" marT="9525" marB="0"/>
                </a:tc>
                <a:tc>
                  <a:txBody>
                    <a:bodyPr/>
                    <a:lstStyle/>
                    <a:p>
                      <a:pPr algn="l" fontAlgn="t"/>
                      <a:r>
                        <a:rPr lang="vi-VN" sz="2000" b="0" i="0" u="none" strike="noStrike" dirty="0">
                          <a:solidFill>
                            <a:srgbClr val="000000"/>
                          </a:solidFill>
                          <a:effectLst/>
                          <a:latin typeface="Arial Narrow"/>
                        </a:rPr>
                        <a:t>Raportul dintre numărul familiilor cu 3 şi mai mulţi copi şi numărul total al familiilor din comună/localitate</a:t>
                      </a:r>
                    </a:p>
                  </a:txBody>
                  <a:tcPr marL="9525" marR="9525" marT="9525" marB="0"/>
                </a:tc>
                <a:tc>
                  <a:txBody>
                    <a:bodyPr/>
                    <a:lstStyle/>
                    <a:p>
                      <a:pPr algn="l" fontAlgn="t"/>
                      <a:r>
                        <a:rPr lang="en-GB" sz="2000" b="0" i="0" u="none" strike="noStrike">
                          <a:solidFill>
                            <a:srgbClr val="000000"/>
                          </a:solidFill>
                          <a:effectLst/>
                          <a:latin typeface="Arial Narrow"/>
                        </a:rPr>
                        <a:t>Primaria</a:t>
                      </a:r>
                    </a:p>
                  </a:txBody>
                  <a:tcPr marL="9525" marR="9525" marT="9525" marB="0"/>
                </a:tc>
              </a:tr>
              <a:tr h="963914">
                <a:tc>
                  <a:txBody>
                    <a:bodyPr/>
                    <a:lstStyle/>
                    <a:p>
                      <a:pPr algn="l" fontAlgn="t"/>
                      <a:r>
                        <a:rPr lang="en-GB" sz="2000" b="0" i="0" u="none" strike="noStrike" dirty="0">
                          <a:solidFill>
                            <a:srgbClr val="C00000"/>
                          </a:solidFill>
                          <a:effectLst/>
                          <a:latin typeface="Arial Narrow"/>
                        </a:rPr>
                        <a:t>ID6</a:t>
                      </a:r>
                    </a:p>
                  </a:txBody>
                  <a:tcPr marL="9525" marR="9525" marT="9525" marB="0"/>
                </a:tc>
                <a:tc>
                  <a:txBody>
                    <a:bodyPr/>
                    <a:lstStyle/>
                    <a:p>
                      <a:pPr algn="l" fontAlgn="t"/>
                      <a:r>
                        <a:rPr lang="vi-VN" sz="2000" b="0" i="0" u="none" strike="noStrike" dirty="0">
                          <a:solidFill>
                            <a:srgbClr val="C00000"/>
                          </a:solidFill>
                          <a:effectLst/>
                          <a:latin typeface="Arial Narrow"/>
                        </a:rPr>
                        <a:t>Rata femeilor în vîrstă fertilă</a:t>
                      </a:r>
                    </a:p>
                  </a:txBody>
                  <a:tcPr marL="9525" marR="9525" marT="9525" marB="0"/>
                </a:tc>
                <a:tc>
                  <a:txBody>
                    <a:bodyPr/>
                    <a:lstStyle/>
                    <a:p>
                      <a:pPr algn="l" fontAlgn="t"/>
                      <a:r>
                        <a:rPr lang="vi-VN" sz="2000" b="0" i="0" u="none" strike="noStrike" dirty="0">
                          <a:solidFill>
                            <a:srgbClr val="C00000"/>
                          </a:solidFill>
                          <a:effectLst/>
                          <a:latin typeface="Arial Narrow"/>
                        </a:rPr>
                        <a:t>Raportul dintre numărul femeilor în vîrstă fertilă şi numărul total al femeilor din comună/localitate</a:t>
                      </a:r>
                    </a:p>
                  </a:txBody>
                  <a:tcPr marL="9525" marR="9525" marT="9525" marB="0"/>
                </a:tc>
                <a:tc>
                  <a:txBody>
                    <a:bodyPr/>
                    <a:lstStyle/>
                    <a:p>
                      <a:pPr algn="l" fontAlgn="t"/>
                      <a:r>
                        <a:rPr lang="en-GB" sz="2000" b="0" i="0" u="none" strike="noStrike" dirty="0">
                          <a:solidFill>
                            <a:srgbClr val="C00000"/>
                          </a:solidFill>
                          <a:effectLst/>
                          <a:latin typeface="Arial Narrow"/>
                        </a:rPr>
                        <a:t>BNS</a:t>
                      </a:r>
                    </a:p>
                  </a:txBody>
                  <a:tcPr marL="9525" marR="9525" marT="9525" marB="0"/>
                </a:tc>
              </a:tr>
            </a:tbl>
          </a:graphicData>
        </a:graphic>
      </p:graphicFrame>
    </p:spTree>
    <p:extLst>
      <p:ext uri="{BB962C8B-B14F-4D97-AF65-F5344CB8AC3E}">
        <p14:creationId xmlns:p14="http://schemas.microsoft.com/office/powerpoint/2010/main" val="1488954306"/>
      </p:ext>
    </p:extLst>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5544616" cy="288032"/>
          </a:xfrm>
        </p:spPr>
        <p:txBody>
          <a:bodyPr/>
          <a:lstStyle/>
          <a:p>
            <a:pPr eaLnBrk="1" fontAlgn="t" hangingPunct="1">
              <a:spcBef>
                <a:spcPts val="0"/>
              </a:spcBef>
              <a:spcAft>
                <a:spcPts val="0"/>
              </a:spcAft>
              <a:defRPr/>
            </a:pPr>
            <a:r>
              <a:rPr lang="vi-VN" sz="2800" b="1" dirty="0">
                <a:solidFill>
                  <a:srgbClr val="EFEFFF"/>
                </a:solidFill>
              </a:rPr>
              <a:t>Deprivarea </a:t>
            </a:r>
            <a:r>
              <a:rPr lang="ro-MO" sz="2800" b="1" dirty="0">
                <a:solidFill>
                  <a:srgbClr val="EFEFFF"/>
                </a:solidFill>
              </a:rPr>
              <a:t>Demografică</a:t>
            </a:r>
            <a:endParaRPr lang="en-GB" sz="2800" b="1" dirty="0">
              <a:solidFill>
                <a:srgbClr val="EFEFFF"/>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068874"/>
              </p:ext>
            </p:extLst>
          </p:nvPr>
        </p:nvGraphicFramePr>
        <p:xfrm>
          <a:off x="457200" y="692696"/>
          <a:ext cx="8229600" cy="56166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27338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16632"/>
            <a:ext cx="5976664" cy="288032"/>
          </a:xfrm>
        </p:spPr>
        <p:txBody>
          <a:bodyPr/>
          <a:lstStyle/>
          <a:p>
            <a:pPr>
              <a:spcBef>
                <a:spcPts val="1800"/>
              </a:spcBef>
              <a:spcAft>
                <a:spcPts val="1200"/>
              </a:spcAft>
              <a:defRPr/>
            </a:pPr>
            <a:r>
              <a:rPr lang="ro-MO" sz="2800" b="1" dirty="0" smtClean="0">
                <a:solidFill>
                  <a:srgbClr val="EFEFFF"/>
                </a:solidFill>
                <a:effectLst>
                  <a:outerShdw blurRad="38100" dist="38100" dir="2700000" algn="tl">
                    <a:srgbClr val="000000">
                      <a:alpha val="43137"/>
                    </a:srgbClr>
                  </a:outerShdw>
                </a:effectLst>
              </a:rPr>
              <a:t>Rezultate </a:t>
            </a:r>
            <a:endParaRPr lang="ro-RO" sz="1200" i="1" dirty="0">
              <a:solidFill>
                <a:srgbClr val="EFEFFF"/>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27898919"/>
              </p:ext>
            </p:extLst>
          </p:nvPr>
        </p:nvGraphicFramePr>
        <p:xfrm>
          <a:off x="251520" y="764703"/>
          <a:ext cx="8640961" cy="5719570"/>
        </p:xfrm>
        <a:graphic>
          <a:graphicData uri="http://schemas.openxmlformats.org/drawingml/2006/table">
            <a:tbl>
              <a:tblPr firstRow="1" bandRow="1">
                <a:tableStyleId>{5C22544A-7EE6-4342-B048-85BDC9FD1C3A}</a:tableStyleId>
              </a:tblPr>
              <a:tblGrid>
                <a:gridCol w="720080"/>
                <a:gridCol w="2736304"/>
                <a:gridCol w="3960440"/>
                <a:gridCol w="1224137"/>
              </a:tblGrid>
              <a:tr h="358339">
                <a:tc>
                  <a:txBody>
                    <a:bodyPr/>
                    <a:lstStyle/>
                    <a:p>
                      <a:pPr algn="l" fontAlgn="t"/>
                      <a:r>
                        <a:rPr lang="en-GB" sz="2200" b="1" i="0" u="none" strike="noStrike" dirty="0">
                          <a:solidFill>
                            <a:srgbClr val="000000"/>
                          </a:solidFill>
                          <a:effectLst/>
                          <a:latin typeface="Arial Narrow"/>
                        </a:rPr>
                        <a:t>Nr. </a:t>
                      </a:r>
                    </a:p>
                  </a:txBody>
                  <a:tcPr marL="9525" marR="9525" marT="9525" marB="0"/>
                </a:tc>
                <a:tc>
                  <a:txBody>
                    <a:bodyPr/>
                    <a:lstStyle/>
                    <a:p>
                      <a:pPr algn="l" fontAlgn="b"/>
                      <a:r>
                        <a:rPr lang="en-GB" sz="2200" b="1" i="0" u="none" strike="noStrike" dirty="0" err="1">
                          <a:solidFill>
                            <a:srgbClr val="000000"/>
                          </a:solidFill>
                          <a:effectLst/>
                          <a:latin typeface="Arial Narrow"/>
                        </a:rPr>
                        <a:t>Denumire</a:t>
                      </a:r>
                      <a:r>
                        <a:rPr lang="en-GB" sz="2200" b="1" i="0" u="none" strike="noStrike" dirty="0">
                          <a:solidFill>
                            <a:srgbClr val="000000"/>
                          </a:solidFill>
                          <a:effectLst/>
                          <a:latin typeface="Arial Narrow"/>
                        </a:rPr>
                        <a:t> Indicator</a:t>
                      </a:r>
                    </a:p>
                  </a:txBody>
                  <a:tcPr marL="9525" marR="9525" marT="9525" marB="0" anchor="b"/>
                </a:tc>
                <a:tc>
                  <a:txBody>
                    <a:bodyPr/>
                    <a:lstStyle/>
                    <a:p>
                      <a:pPr algn="l" fontAlgn="b"/>
                      <a:r>
                        <a:rPr lang="en-GB" sz="2200" b="1" i="0" u="none" strike="noStrike" dirty="0" err="1">
                          <a:solidFill>
                            <a:srgbClr val="000000"/>
                          </a:solidFill>
                          <a:effectLst/>
                          <a:latin typeface="Arial Narrow"/>
                        </a:rPr>
                        <a:t>Definiţia</a:t>
                      </a:r>
                      <a:r>
                        <a:rPr lang="en-GB" sz="2200" b="1" i="0" u="none" strike="noStrike" dirty="0">
                          <a:solidFill>
                            <a:srgbClr val="000000"/>
                          </a:solidFill>
                          <a:effectLst/>
                          <a:latin typeface="Arial Narrow"/>
                        </a:rPr>
                        <a:t> </a:t>
                      </a:r>
                      <a:r>
                        <a:rPr lang="en-GB" sz="2200" b="1" i="0" u="none" strike="noStrike" dirty="0" err="1">
                          <a:solidFill>
                            <a:srgbClr val="000000"/>
                          </a:solidFill>
                          <a:effectLst/>
                          <a:latin typeface="Arial Narrow"/>
                        </a:rPr>
                        <a:t>indicatorului</a:t>
                      </a:r>
                      <a:endParaRPr lang="en-GB" sz="2200" b="1" i="0" u="none" strike="noStrike" dirty="0">
                        <a:solidFill>
                          <a:srgbClr val="000000"/>
                        </a:solidFill>
                        <a:effectLst/>
                        <a:latin typeface="Arial Narrow"/>
                      </a:endParaRPr>
                    </a:p>
                  </a:txBody>
                  <a:tcPr marL="9525" marR="9525" marT="9525" marB="0" anchor="b"/>
                </a:tc>
                <a:tc>
                  <a:txBody>
                    <a:bodyPr/>
                    <a:lstStyle/>
                    <a:p>
                      <a:pPr algn="l" fontAlgn="b"/>
                      <a:r>
                        <a:rPr lang="en-GB" sz="2200" b="1" i="0" u="none" strike="noStrike" dirty="0" err="1" smtClean="0">
                          <a:solidFill>
                            <a:srgbClr val="000000"/>
                          </a:solidFill>
                          <a:effectLst/>
                          <a:latin typeface="Arial Narrow"/>
                        </a:rPr>
                        <a:t>Sursa</a:t>
                      </a:r>
                      <a:endParaRPr lang="en-GB" sz="2200" b="1" i="0" u="none" strike="noStrike" dirty="0">
                        <a:solidFill>
                          <a:srgbClr val="000000"/>
                        </a:solidFill>
                        <a:effectLst/>
                        <a:latin typeface="Arial Narrow"/>
                      </a:endParaRPr>
                    </a:p>
                  </a:txBody>
                  <a:tcPr marL="9525" marR="9525" marT="9525" marB="0" anchor="b"/>
                </a:tc>
              </a:tr>
              <a:tr h="390016">
                <a:tc>
                  <a:txBody>
                    <a:bodyPr/>
                    <a:lstStyle/>
                    <a:p>
                      <a:pPr algn="l" fontAlgn="t"/>
                      <a:r>
                        <a:rPr lang="en-US" sz="2400" b="1" i="0" u="none" strike="noStrike" dirty="0" smtClean="0">
                          <a:solidFill>
                            <a:srgbClr val="000000"/>
                          </a:solidFill>
                          <a:effectLst/>
                          <a:latin typeface="Arial Narrow"/>
                        </a:rPr>
                        <a:t>I</a:t>
                      </a:r>
                      <a:r>
                        <a:rPr lang="ro-MO" sz="2400" b="1" i="0" u="none" strike="noStrike" dirty="0" smtClean="0">
                          <a:solidFill>
                            <a:srgbClr val="000000"/>
                          </a:solidFill>
                          <a:effectLst/>
                          <a:latin typeface="Arial Narrow"/>
                        </a:rPr>
                        <a:t>II</a:t>
                      </a:r>
                      <a:endParaRPr lang="en-GB" sz="2400" b="1" i="0" u="none" strike="noStrike" dirty="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vi-VN" sz="2400" b="1" i="0" u="none" strike="noStrike" dirty="0" smtClean="0">
                          <a:solidFill>
                            <a:srgbClr val="000000"/>
                          </a:solidFill>
                          <a:effectLst/>
                          <a:latin typeface="Arial Narrow"/>
                        </a:rPr>
                        <a:t>Deprivarea </a:t>
                      </a:r>
                      <a:r>
                        <a:rPr lang="ro-MO" sz="2400" b="1" i="0" u="none" strike="noStrike" dirty="0" smtClean="0">
                          <a:solidFill>
                            <a:srgbClr val="000000"/>
                          </a:solidFill>
                          <a:effectLst/>
                          <a:latin typeface="Arial Narrow"/>
                        </a:rPr>
                        <a:t>Financiară</a:t>
                      </a:r>
                      <a:endParaRPr lang="en-GB" sz="2400" b="1" i="0" u="none" strike="noStrike" dirty="0" smtClean="0">
                        <a:solidFill>
                          <a:srgbClr val="000000"/>
                        </a:solidFill>
                        <a:effectLst/>
                        <a:latin typeface="Arial Narrow"/>
                      </a:endParaRPr>
                    </a:p>
                  </a:txBody>
                  <a:tcPr marL="9525" marR="9525" marT="9525" marB="0"/>
                </a:tc>
                <a:tc>
                  <a:txBody>
                    <a:bodyPr/>
                    <a:lstStyle/>
                    <a:p>
                      <a:pPr algn="l" fontAlgn="t"/>
                      <a:endParaRPr lang="en-GB" sz="2400" b="1" i="0" u="none" strike="noStrike" dirty="0">
                        <a:solidFill>
                          <a:srgbClr val="000000"/>
                        </a:solidFill>
                        <a:effectLst/>
                        <a:latin typeface="Arial Narrow"/>
                      </a:endParaRPr>
                    </a:p>
                  </a:txBody>
                  <a:tcPr marL="9525" marR="9525" marT="9525" marB="0"/>
                </a:tc>
                <a:tc>
                  <a:txBody>
                    <a:bodyPr/>
                    <a:lstStyle/>
                    <a:p>
                      <a:pPr algn="l" fontAlgn="t"/>
                      <a:endParaRPr lang="en-GB" sz="2400" b="1" i="0" u="none" strike="noStrike" dirty="0">
                        <a:solidFill>
                          <a:srgbClr val="000000"/>
                        </a:solidFill>
                        <a:effectLst/>
                        <a:latin typeface="Arial Narrow"/>
                      </a:endParaRPr>
                    </a:p>
                  </a:txBody>
                  <a:tcPr marL="9525" marR="9525" marT="9525" marB="0"/>
                </a:tc>
              </a:tr>
              <a:tr h="1910483">
                <a:tc>
                  <a:txBody>
                    <a:bodyPr/>
                    <a:lstStyle/>
                    <a:p>
                      <a:pPr algn="l" fontAlgn="t"/>
                      <a:r>
                        <a:rPr lang="en-GB" sz="2400" b="0" i="0" u="none" strike="noStrike" dirty="0">
                          <a:solidFill>
                            <a:srgbClr val="000000"/>
                          </a:solidFill>
                          <a:effectLst/>
                          <a:latin typeface="Arial Narrow"/>
                        </a:rPr>
                        <a:t>VN1</a:t>
                      </a:r>
                    </a:p>
                  </a:txBody>
                  <a:tcPr marL="9525" marR="9525" marT="9525" marB="0"/>
                </a:tc>
                <a:tc>
                  <a:txBody>
                    <a:bodyPr/>
                    <a:lstStyle/>
                    <a:p>
                      <a:pPr algn="l" fontAlgn="t"/>
                      <a:r>
                        <a:rPr lang="it-IT" sz="2400" b="0" i="0" u="none" strike="noStrike">
                          <a:solidFill>
                            <a:srgbClr val="000000"/>
                          </a:solidFill>
                          <a:effectLst/>
                          <a:latin typeface="Arial Narrow"/>
                        </a:rPr>
                        <a:t>Veniturile bugetului local pe persoană</a:t>
                      </a:r>
                    </a:p>
                  </a:txBody>
                  <a:tcPr marL="9525" marR="9525" marT="9525" marB="0"/>
                </a:tc>
                <a:tc>
                  <a:txBody>
                    <a:bodyPr/>
                    <a:lstStyle/>
                    <a:p>
                      <a:pPr algn="l" fontAlgn="t"/>
                      <a:r>
                        <a:rPr lang="vi-VN" sz="2400" b="0" i="0" u="none" strike="noStrike">
                          <a:solidFill>
                            <a:srgbClr val="000000"/>
                          </a:solidFill>
                          <a:effectLst/>
                          <a:latin typeface="Arial Narrow"/>
                        </a:rPr>
                        <a:t>Veniturile totale ale bugetului local, inclusiv transferurile conform legislației în vigoare raportat la numărul populației din comună/localitate</a:t>
                      </a:r>
                    </a:p>
                  </a:txBody>
                  <a:tcPr marL="9525" marR="9525" marT="9525" marB="0"/>
                </a:tc>
                <a:tc>
                  <a:txBody>
                    <a:bodyPr/>
                    <a:lstStyle/>
                    <a:p>
                      <a:pPr algn="l" fontAlgn="t"/>
                      <a:r>
                        <a:rPr lang="en-GB" sz="2400" b="0" i="0" u="none" strike="noStrike" dirty="0">
                          <a:solidFill>
                            <a:srgbClr val="000000"/>
                          </a:solidFill>
                          <a:effectLst/>
                          <a:latin typeface="Arial Narrow"/>
                        </a:rPr>
                        <a:t>MF</a:t>
                      </a:r>
                      <a:br>
                        <a:rPr lang="en-GB" sz="2400" b="0" i="0" u="none" strike="noStrike" dirty="0">
                          <a:solidFill>
                            <a:srgbClr val="000000"/>
                          </a:solidFill>
                          <a:effectLst/>
                          <a:latin typeface="Arial Narrow"/>
                        </a:rPr>
                      </a:br>
                      <a:r>
                        <a:rPr lang="en-GB" sz="2400" b="0" i="0" u="none" strike="noStrike" dirty="0">
                          <a:solidFill>
                            <a:srgbClr val="000000"/>
                          </a:solidFill>
                          <a:effectLst/>
                          <a:latin typeface="Arial Narrow"/>
                        </a:rPr>
                        <a:t>BNS</a:t>
                      </a:r>
                      <a:br>
                        <a:rPr lang="en-GB" sz="2400" b="0" i="0" u="none" strike="noStrike" dirty="0">
                          <a:solidFill>
                            <a:srgbClr val="000000"/>
                          </a:solidFill>
                          <a:effectLst/>
                          <a:latin typeface="Arial Narrow"/>
                        </a:rPr>
                      </a:br>
                      <a:endParaRPr lang="en-GB" sz="2400" b="0" i="0" u="none" strike="noStrike" dirty="0">
                        <a:solidFill>
                          <a:srgbClr val="000000"/>
                        </a:solidFill>
                        <a:effectLst/>
                        <a:latin typeface="Arial Narrow"/>
                      </a:endParaRPr>
                    </a:p>
                  </a:txBody>
                  <a:tcPr marL="9525" marR="9525" marT="9525" marB="0"/>
                </a:tc>
              </a:tr>
              <a:tr h="1530366">
                <a:tc>
                  <a:txBody>
                    <a:bodyPr/>
                    <a:lstStyle/>
                    <a:p>
                      <a:pPr algn="l" fontAlgn="t"/>
                      <a:r>
                        <a:rPr lang="en-GB" sz="2400" b="0" i="0" u="none" strike="noStrike">
                          <a:solidFill>
                            <a:srgbClr val="000000"/>
                          </a:solidFill>
                          <a:effectLst/>
                          <a:latin typeface="Arial Narrow"/>
                        </a:rPr>
                        <a:t>VN2</a:t>
                      </a:r>
                    </a:p>
                  </a:txBody>
                  <a:tcPr marL="9525" marR="9525" marT="9525" marB="0"/>
                </a:tc>
                <a:tc>
                  <a:txBody>
                    <a:bodyPr/>
                    <a:lstStyle/>
                    <a:p>
                      <a:pPr algn="l" fontAlgn="t"/>
                      <a:r>
                        <a:rPr lang="en-GB" sz="2400" b="0" i="0" u="none" strike="noStrike">
                          <a:solidFill>
                            <a:srgbClr val="000000"/>
                          </a:solidFill>
                          <a:effectLst/>
                          <a:latin typeface="Arial Narrow"/>
                        </a:rPr>
                        <a:t>Rata veniturilor proprii în total venituri, %</a:t>
                      </a:r>
                    </a:p>
                  </a:txBody>
                  <a:tcPr marL="9525" marR="9525" marT="9525" marB="0"/>
                </a:tc>
                <a:tc>
                  <a:txBody>
                    <a:bodyPr/>
                    <a:lstStyle/>
                    <a:p>
                      <a:pPr algn="l" fontAlgn="t"/>
                      <a:r>
                        <a:rPr lang="vi-VN" sz="2400" b="0" i="0" u="none" strike="noStrike">
                          <a:solidFill>
                            <a:srgbClr val="000000"/>
                          </a:solidFill>
                          <a:effectLst/>
                          <a:latin typeface="Arial Narrow"/>
                        </a:rPr>
                        <a:t>Raportul dintre veniturile proprii ale bugetului local conform Codului Fiscal și veniturile totale comunei/localității</a:t>
                      </a:r>
                    </a:p>
                  </a:txBody>
                  <a:tcPr marL="9525" marR="9525" marT="9525" marB="0"/>
                </a:tc>
                <a:tc>
                  <a:txBody>
                    <a:bodyPr/>
                    <a:lstStyle/>
                    <a:p>
                      <a:pPr algn="l" fontAlgn="t"/>
                      <a:r>
                        <a:rPr lang="en-GB" sz="2400" b="0" i="0" u="none" strike="noStrike" dirty="0">
                          <a:solidFill>
                            <a:srgbClr val="000000"/>
                          </a:solidFill>
                          <a:effectLst/>
                          <a:latin typeface="Arial Narrow"/>
                        </a:rPr>
                        <a:t>MF</a:t>
                      </a:r>
                      <a:br>
                        <a:rPr lang="en-GB" sz="2400" b="0" i="0" u="none" strike="noStrike" dirty="0">
                          <a:solidFill>
                            <a:srgbClr val="000000"/>
                          </a:solidFill>
                          <a:effectLst/>
                          <a:latin typeface="Arial Narrow"/>
                        </a:rPr>
                      </a:br>
                      <a:endParaRPr lang="en-GB" sz="2400" b="0" i="0" u="none" strike="noStrike" dirty="0">
                        <a:solidFill>
                          <a:srgbClr val="000000"/>
                        </a:solidFill>
                        <a:effectLst/>
                        <a:latin typeface="Arial Narrow"/>
                      </a:endParaRPr>
                    </a:p>
                  </a:txBody>
                  <a:tcPr marL="9525" marR="9525" marT="9525" marB="0"/>
                </a:tc>
              </a:tr>
              <a:tr h="1530366">
                <a:tc>
                  <a:txBody>
                    <a:bodyPr/>
                    <a:lstStyle/>
                    <a:p>
                      <a:pPr algn="l" fontAlgn="t"/>
                      <a:r>
                        <a:rPr lang="en-GB" sz="2400" b="0" i="0" u="none" strike="noStrike">
                          <a:solidFill>
                            <a:srgbClr val="000000"/>
                          </a:solidFill>
                          <a:effectLst/>
                          <a:latin typeface="Arial Narrow"/>
                        </a:rPr>
                        <a:t>VN3</a:t>
                      </a:r>
                    </a:p>
                  </a:txBody>
                  <a:tcPr marL="9525" marR="9525" marT="9525" marB="0"/>
                </a:tc>
                <a:tc>
                  <a:txBody>
                    <a:bodyPr/>
                    <a:lstStyle/>
                    <a:p>
                      <a:pPr algn="l" fontAlgn="t"/>
                      <a:r>
                        <a:rPr lang="pt-BR" sz="2400" b="0" i="0" u="none" strike="noStrike">
                          <a:solidFill>
                            <a:srgbClr val="000000"/>
                          </a:solidFill>
                          <a:effectLst/>
                          <a:latin typeface="Arial Narrow"/>
                        </a:rPr>
                        <a:t>Ponderea cheltuielilor administrative în bugetul local, % </a:t>
                      </a:r>
                    </a:p>
                  </a:txBody>
                  <a:tcPr marL="9525" marR="9525" marT="9525" marB="0"/>
                </a:tc>
                <a:tc>
                  <a:txBody>
                    <a:bodyPr/>
                    <a:lstStyle/>
                    <a:p>
                      <a:pPr algn="l" fontAlgn="t"/>
                      <a:r>
                        <a:rPr lang="en-GB" sz="2400" b="0" i="0" u="none" strike="noStrike">
                          <a:solidFill>
                            <a:srgbClr val="000000"/>
                          </a:solidFill>
                          <a:effectLst/>
                          <a:latin typeface="Arial Narrow"/>
                        </a:rPr>
                        <a:t>Raportul dintre cheltuielile administrative și veniturile proprii ale bugetului local  conform Codului Fiscal</a:t>
                      </a:r>
                    </a:p>
                  </a:txBody>
                  <a:tcPr marL="9525" marR="9525" marT="9525" marB="0"/>
                </a:tc>
                <a:tc>
                  <a:txBody>
                    <a:bodyPr/>
                    <a:lstStyle/>
                    <a:p>
                      <a:pPr algn="l" fontAlgn="t"/>
                      <a:r>
                        <a:rPr lang="en-GB" sz="2400" b="0" i="0" u="none" strike="noStrike" dirty="0">
                          <a:solidFill>
                            <a:srgbClr val="000000"/>
                          </a:solidFill>
                          <a:effectLst/>
                          <a:latin typeface="Arial Narrow"/>
                        </a:rPr>
                        <a:t>MF</a:t>
                      </a:r>
                    </a:p>
                  </a:txBody>
                  <a:tcPr marL="9525" marR="9525" marT="9525" marB="0"/>
                </a:tc>
              </a:tr>
            </a:tbl>
          </a:graphicData>
        </a:graphic>
      </p:graphicFrame>
    </p:spTree>
    <p:extLst>
      <p:ext uri="{BB962C8B-B14F-4D97-AF65-F5344CB8AC3E}">
        <p14:creationId xmlns:p14="http://schemas.microsoft.com/office/powerpoint/2010/main" val="3640025619"/>
      </p:ext>
    </p:extLst>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6336704" cy="288032"/>
          </a:xfrm>
        </p:spPr>
        <p:txBody>
          <a:bodyPr/>
          <a:lstStyle/>
          <a:p>
            <a:pPr eaLnBrk="1" fontAlgn="t" hangingPunct="1">
              <a:spcBef>
                <a:spcPts val="0"/>
              </a:spcBef>
              <a:spcAft>
                <a:spcPts val="0"/>
              </a:spcAft>
              <a:defRPr/>
            </a:pPr>
            <a:r>
              <a:rPr lang="vi-VN" sz="2800" b="1" dirty="0">
                <a:solidFill>
                  <a:schemeClr val="bg1"/>
                </a:solidFill>
              </a:rPr>
              <a:t>Deprivarea </a:t>
            </a:r>
            <a:r>
              <a:rPr lang="ro-MO" sz="2800" b="1" dirty="0" smtClean="0">
                <a:solidFill>
                  <a:schemeClr val="bg1"/>
                </a:solidFill>
              </a:rPr>
              <a:t>financiară</a:t>
            </a:r>
            <a:endParaRPr lang="en-GB" sz="2800" b="1" dirty="0">
              <a:solidFill>
                <a:schemeClr val="bg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53030069"/>
              </p:ext>
            </p:extLst>
          </p:nvPr>
        </p:nvGraphicFramePr>
        <p:xfrm>
          <a:off x="457200" y="836712"/>
          <a:ext cx="8229600" cy="54726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370698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16632"/>
            <a:ext cx="5976664" cy="288032"/>
          </a:xfrm>
        </p:spPr>
        <p:txBody>
          <a:bodyPr/>
          <a:lstStyle/>
          <a:p>
            <a:pPr>
              <a:spcBef>
                <a:spcPts val="1800"/>
              </a:spcBef>
              <a:spcAft>
                <a:spcPts val="1200"/>
              </a:spcAft>
              <a:defRPr/>
            </a:pPr>
            <a:r>
              <a:rPr lang="ro-MO" sz="2800" b="1" dirty="0" smtClean="0">
                <a:solidFill>
                  <a:srgbClr val="EFEFFF"/>
                </a:solidFill>
                <a:effectLst>
                  <a:outerShdw blurRad="38100" dist="38100" dir="2700000" algn="tl">
                    <a:srgbClr val="000000">
                      <a:alpha val="43137"/>
                    </a:srgbClr>
                  </a:outerShdw>
                </a:effectLst>
              </a:rPr>
              <a:t>Rezultate </a:t>
            </a:r>
            <a:endParaRPr lang="ro-RO" sz="1200" i="1" dirty="0">
              <a:solidFill>
                <a:srgbClr val="EFEFFF"/>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85274635"/>
              </p:ext>
            </p:extLst>
          </p:nvPr>
        </p:nvGraphicFramePr>
        <p:xfrm>
          <a:off x="251520" y="764701"/>
          <a:ext cx="8640961" cy="5616626"/>
        </p:xfrm>
        <a:graphic>
          <a:graphicData uri="http://schemas.openxmlformats.org/drawingml/2006/table">
            <a:tbl>
              <a:tblPr firstRow="1" bandRow="1">
                <a:tableStyleId>{5C22544A-7EE6-4342-B048-85BDC9FD1C3A}</a:tableStyleId>
              </a:tblPr>
              <a:tblGrid>
                <a:gridCol w="720080"/>
                <a:gridCol w="2736304"/>
                <a:gridCol w="3960440"/>
                <a:gridCol w="1224137"/>
              </a:tblGrid>
              <a:tr h="375513">
                <a:tc>
                  <a:txBody>
                    <a:bodyPr/>
                    <a:lstStyle/>
                    <a:p>
                      <a:pPr algn="l" fontAlgn="t"/>
                      <a:r>
                        <a:rPr lang="en-GB" sz="2200" b="1" i="0" u="none" strike="noStrike" dirty="0">
                          <a:solidFill>
                            <a:srgbClr val="000000"/>
                          </a:solidFill>
                          <a:effectLst/>
                          <a:latin typeface="Arial Narrow"/>
                        </a:rPr>
                        <a:t>Nr. </a:t>
                      </a:r>
                    </a:p>
                  </a:txBody>
                  <a:tcPr marL="9525" marR="9525" marT="9525" marB="0"/>
                </a:tc>
                <a:tc>
                  <a:txBody>
                    <a:bodyPr/>
                    <a:lstStyle/>
                    <a:p>
                      <a:pPr algn="l" fontAlgn="b"/>
                      <a:r>
                        <a:rPr lang="en-GB" sz="2200" b="1" i="0" u="none" strike="noStrike" dirty="0" err="1">
                          <a:solidFill>
                            <a:srgbClr val="000000"/>
                          </a:solidFill>
                          <a:effectLst/>
                          <a:latin typeface="Arial Narrow"/>
                        </a:rPr>
                        <a:t>Denumire</a:t>
                      </a:r>
                      <a:r>
                        <a:rPr lang="en-GB" sz="2200" b="1" i="0" u="none" strike="noStrike" dirty="0">
                          <a:solidFill>
                            <a:srgbClr val="000000"/>
                          </a:solidFill>
                          <a:effectLst/>
                          <a:latin typeface="Arial Narrow"/>
                        </a:rPr>
                        <a:t> Indicator</a:t>
                      </a:r>
                    </a:p>
                  </a:txBody>
                  <a:tcPr marL="9525" marR="9525" marT="9525" marB="0" anchor="b"/>
                </a:tc>
                <a:tc>
                  <a:txBody>
                    <a:bodyPr/>
                    <a:lstStyle/>
                    <a:p>
                      <a:pPr algn="l" fontAlgn="b"/>
                      <a:r>
                        <a:rPr lang="en-GB" sz="2200" b="1" i="0" u="none" strike="noStrike" dirty="0" err="1">
                          <a:solidFill>
                            <a:srgbClr val="000000"/>
                          </a:solidFill>
                          <a:effectLst/>
                          <a:latin typeface="Arial Narrow"/>
                        </a:rPr>
                        <a:t>Definiţia</a:t>
                      </a:r>
                      <a:r>
                        <a:rPr lang="en-GB" sz="2200" b="1" i="0" u="none" strike="noStrike" dirty="0">
                          <a:solidFill>
                            <a:srgbClr val="000000"/>
                          </a:solidFill>
                          <a:effectLst/>
                          <a:latin typeface="Arial Narrow"/>
                        </a:rPr>
                        <a:t> </a:t>
                      </a:r>
                      <a:r>
                        <a:rPr lang="en-GB" sz="2200" b="1" i="0" u="none" strike="noStrike" dirty="0" err="1">
                          <a:solidFill>
                            <a:srgbClr val="000000"/>
                          </a:solidFill>
                          <a:effectLst/>
                          <a:latin typeface="Arial Narrow"/>
                        </a:rPr>
                        <a:t>indicatorului</a:t>
                      </a:r>
                      <a:endParaRPr lang="en-GB" sz="2200" b="1" i="0" u="none" strike="noStrike" dirty="0">
                        <a:solidFill>
                          <a:srgbClr val="000000"/>
                        </a:solidFill>
                        <a:effectLst/>
                        <a:latin typeface="Arial Narrow"/>
                      </a:endParaRPr>
                    </a:p>
                  </a:txBody>
                  <a:tcPr marL="9525" marR="9525" marT="9525" marB="0" anchor="b"/>
                </a:tc>
                <a:tc>
                  <a:txBody>
                    <a:bodyPr/>
                    <a:lstStyle/>
                    <a:p>
                      <a:pPr algn="l" fontAlgn="b"/>
                      <a:r>
                        <a:rPr lang="en-GB" sz="2200" b="1" i="0" u="none" strike="noStrike" dirty="0" err="1" smtClean="0">
                          <a:solidFill>
                            <a:srgbClr val="000000"/>
                          </a:solidFill>
                          <a:effectLst/>
                          <a:latin typeface="Arial Narrow"/>
                        </a:rPr>
                        <a:t>Sursa</a:t>
                      </a:r>
                      <a:endParaRPr lang="en-GB" sz="2200" b="1" i="0" u="none" strike="noStrike" dirty="0">
                        <a:solidFill>
                          <a:srgbClr val="000000"/>
                        </a:solidFill>
                        <a:effectLst/>
                        <a:latin typeface="Arial Narrow"/>
                      </a:endParaRPr>
                    </a:p>
                  </a:txBody>
                  <a:tcPr marL="9525" marR="9525" marT="9525" marB="0" anchor="b"/>
                </a:tc>
              </a:tr>
              <a:tr h="565539">
                <a:tc>
                  <a:txBody>
                    <a:bodyPr/>
                    <a:lstStyle/>
                    <a:p>
                      <a:pPr algn="l" fontAlgn="t"/>
                      <a:r>
                        <a:rPr lang="en-US" sz="2400" b="1" i="0" u="none" strike="noStrike" dirty="0" smtClean="0">
                          <a:solidFill>
                            <a:srgbClr val="000000"/>
                          </a:solidFill>
                          <a:effectLst/>
                          <a:latin typeface="Arial Narrow"/>
                        </a:rPr>
                        <a:t>I</a:t>
                      </a:r>
                      <a:r>
                        <a:rPr lang="ro-MO" sz="2400" b="1" i="0" u="none" strike="noStrike" dirty="0" smtClean="0">
                          <a:solidFill>
                            <a:srgbClr val="000000"/>
                          </a:solidFill>
                          <a:effectLst/>
                          <a:latin typeface="Arial Narrow"/>
                        </a:rPr>
                        <a:t>V</a:t>
                      </a:r>
                      <a:endParaRPr lang="en-GB" sz="2400" b="1" i="0" u="none" strike="noStrike" dirty="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vi-VN" sz="2400" b="1" i="0" u="none" strike="noStrike" dirty="0" smtClean="0">
                          <a:solidFill>
                            <a:srgbClr val="000000"/>
                          </a:solidFill>
                          <a:effectLst/>
                          <a:latin typeface="Arial Narrow"/>
                        </a:rPr>
                        <a:t>Deprivarea </a:t>
                      </a:r>
                      <a:r>
                        <a:rPr lang="ro-MO" sz="2400" b="1" i="0" u="none" strike="noStrike" dirty="0" smtClean="0">
                          <a:solidFill>
                            <a:srgbClr val="000000"/>
                          </a:solidFill>
                          <a:effectLst/>
                          <a:latin typeface="Arial Narrow"/>
                        </a:rPr>
                        <a:t>de servicii</a:t>
                      </a:r>
                      <a:endParaRPr lang="en-GB" sz="2400" b="1" i="0" u="none" strike="noStrike" dirty="0" smtClean="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ro-MO" sz="2400" b="1" i="0" u="none" strike="noStrike" dirty="0" smtClean="0">
                          <a:solidFill>
                            <a:srgbClr val="000000"/>
                          </a:solidFill>
                          <a:effectLst/>
                          <a:latin typeface="Arial Narrow"/>
                        </a:rPr>
                        <a:t>de sănătate</a:t>
                      </a:r>
                      <a:endParaRPr lang="en-GB" sz="2400" b="1" i="0" u="none" strike="noStrike" dirty="0" smtClean="0">
                        <a:solidFill>
                          <a:srgbClr val="000000"/>
                        </a:solidFill>
                        <a:effectLst/>
                        <a:latin typeface="Arial Narrow"/>
                      </a:endParaRPr>
                    </a:p>
                  </a:txBody>
                  <a:tcPr marL="9525" marR="9525" marT="9525" marB="0"/>
                </a:tc>
                <a:tc>
                  <a:txBody>
                    <a:bodyPr/>
                    <a:lstStyle/>
                    <a:p>
                      <a:pPr algn="l" fontAlgn="t"/>
                      <a:endParaRPr lang="en-GB" sz="2400" b="1" i="0" u="none" strike="noStrike" dirty="0">
                        <a:solidFill>
                          <a:srgbClr val="000000"/>
                        </a:solidFill>
                        <a:effectLst/>
                        <a:latin typeface="Arial Narrow"/>
                      </a:endParaRPr>
                    </a:p>
                  </a:txBody>
                  <a:tcPr marL="9525" marR="9525" marT="9525" marB="0"/>
                </a:tc>
              </a:tr>
              <a:tr h="1006208">
                <a:tc>
                  <a:txBody>
                    <a:bodyPr/>
                    <a:lstStyle/>
                    <a:p>
                      <a:pPr algn="l" fontAlgn="t"/>
                      <a:r>
                        <a:rPr lang="en-GB" sz="2000" b="0" i="0" u="none" strike="noStrike" dirty="0">
                          <a:solidFill>
                            <a:srgbClr val="000000"/>
                          </a:solidFill>
                          <a:effectLst/>
                          <a:latin typeface="Arial Narrow"/>
                        </a:rPr>
                        <a:t>IH1</a:t>
                      </a:r>
                    </a:p>
                  </a:txBody>
                  <a:tcPr marL="9525" marR="9525" marT="9525" marB="0"/>
                </a:tc>
                <a:tc>
                  <a:txBody>
                    <a:bodyPr/>
                    <a:lstStyle/>
                    <a:p>
                      <a:pPr algn="l" fontAlgn="t"/>
                      <a:r>
                        <a:rPr lang="it-IT" sz="2000" b="0" i="0" u="none" strike="noStrike">
                          <a:solidFill>
                            <a:srgbClr val="000000"/>
                          </a:solidFill>
                          <a:effectLst/>
                          <a:latin typeface="Arial Narrow"/>
                        </a:rPr>
                        <a:t>Accesul populaţiei la instituţia medicală primară</a:t>
                      </a:r>
                    </a:p>
                  </a:txBody>
                  <a:tcPr marL="9525" marR="9525" marT="9525" marB="0"/>
                </a:tc>
                <a:tc>
                  <a:txBody>
                    <a:bodyPr/>
                    <a:lstStyle/>
                    <a:p>
                      <a:pPr algn="l" fontAlgn="t"/>
                      <a:r>
                        <a:rPr lang="it-IT" sz="2000" b="0" i="0" u="none" strike="noStrike">
                          <a:solidFill>
                            <a:srgbClr val="000000"/>
                          </a:solidFill>
                          <a:effectLst/>
                          <a:latin typeface="Arial Narrow"/>
                        </a:rPr>
                        <a:t>Distanţa medie a unei persoane din comună/localitate pina la instituţia medicală primară (km)</a:t>
                      </a:r>
                    </a:p>
                  </a:txBody>
                  <a:tcPr marL="9525" marR="9525" marT="9525" marB="0"/>
                </a:tc>
                <a:tc>
                  <a:txBody>
                    <a:bodyPr/>
                    <a:lstStyle/>
                    <a:p>
                      <a:pPr algn="l" fontAlgn="t"/>
                      <a:r>
                        <a:rPr lang="it-IT" sz="2000" b="0" i="0" u="none" strike="noStrike" dirty="0" smtClean="0">
                          <a:solidFill>
                            <a:srgbClr val="000000"/>
                          </a:solidFill>
                          <a:effectLst/>
                          <a:latin typeface="Arial Narrow"/>
                        </a:rPr>
                        <a:t>Di </a:t>
                      </a:r>
                      <a:r>
                        <a:rPr lang="it-IT" sz="2000" b="0" i="0" u="none" strike="noStrike" dirty="0">
                          <a:solidFill>
                            <a:srgbClr val="000000"/>
                          </a:solidFill>
                          <a:effectLst/>
                          <a:latin typeface="Arial Narrow"/>
                        </a:rPr>
                        <a:t>- primăria</a:t>
                      </a:r>
                      <a:br>
                        <a:rPr lang="it-IT" sz="2000" b="0" i="0" u="none" strike="noStrike" dirty="0">
                          <a:solidFill>
                            <a:srgbClr val="000000"/>
                          </a:solidFill>
                          <a:effectLst/>
                          <a:latin typeface="Arial Narrow"/>
                        </a:rPr>
                      </a:br>
                      <a:r>
                        <a:rPr lang="it-IT" sz="2000" b="0" i="0" u="none" strike="noStrike" dirty="0">
                          <a:solidFill>
                            <a:srgbClr val="000000"/>
                          </a:solidFill>
                          <a:effectLst/>
                          <a:latin typeface="Arial Narrow"/>
                        </a:rPr>
                        <a:t>Pi, P - BNS</a:t>
                      </a:r>
                    </a:p>
                  </a:txBody>
                  <a:tcPr marL="9525" marR="9525" marT="9525" marB="0"/>
                </a:tc>
              </a:tr>
              <a:tr h="1006208">
                <a:tc>
                  <a:txBody>
                    <a:bodyPr/>
                    <a:lstStyle/>
                    <a:p>
                      <a:pPr algn="l" fontAlgn="t"/>
                      <a:r>
                        <a:rPr lang="en-GB" sz="2000" b="0" i="0" u="none" strike="noStrike">
                          <a:solidFill>
                            <a:srgbClr val="000000"/>
                          </a:solidFill>
                          <a:effectLst/>
                          <a:latin typeface="Arial Narrow"/>
                        </a:rPr>
                        <a:t>IH2</a:t>
                      </a:r>
                    </a:p>
                  </a:txBody>
                  <a:tcPr marL="9525" marR="9525" marT="9525" marB="0"/>
                </a:tc>
                <a:tc>
                  <a:txBody>
                    <a:bodyPr/>
                    <a:lstStyle/>
                    <a:p>
                      <a:pPr algn="l" fontAlgn="t"/>
                      <a:r>
                        <a:rPr lang="en-GB" sz="2000" b="0" i="0" u="none" strike="noStrike" dirty="0" err="1">
                          <a:solidFill>
                            <a:srgbClr val="000000"/>
                          </a:solidFill>
                          <a:effectLst/>
                          <a:latin typeface="Arial Narrow"/>
                        </a:rPr>
                        <a:t>Accesul</a:t>
                      </a:r>
                      <a:r>
                        <a:rPr lang="en-GB" sz="2000" b="0" i="0" u="none" strike="noStrike" dirty="0">
                          <a:solidFill>
                            <a:srgbClr val="000000"/>
                          </a:solidFill>
                          <a:effectLst/>
                          <a:latin typeface="Arial Narrow"/>
                        </a:rPr>
                        <a:t> </a:t>
                      </a:r>
                      <a:r>
                        <a:rPr lang="en-GB" sz="2000" b="0" i="0" u="none" strike="noStrike" dirty="0" err="1">
                          <a:solidFill>
                            <a:srgbClr val="000000"/>
                          </a:solidFill>
                          <a:effectLst/>
                          <a:latin typeface="Arial Narrow"/>
                        </a:rPr>
                        <a:t>populaţiei</a:t>
                      </a:r>
                      <a:r>
                        <a:rPr lang="en-GB" sz="2000" b="0" i="0" u="none" strike="noStrike" dirty="0">
                          <a:solidFill>
                            <a:srgbClr val="000000"/>
                          </a:solidFill>
                          <a:effectLst/>
                          <a:latin typeface="Arial Narrow"/>
                        </a:rPr>
                        <a:t> la </a:t>
                      </a:r>
                      <a:r>
                        <a:rPr lang="en-GB" sz="2000" b="0" i="0" u="none" strike="noStrike" dirty="0" err="1">
                          <a:solidFill>
                            <a:srgbClr val="000000"/>
                          </a:solidFill>
                          <a:effectLst/>
                          <a:latin typeface="Arial Narrow"/>
                        </a:rPr>
                        <a:t>medicul</a:t>
                      </a:r>
                      <a:r>
                        <a:rPr lang="en-GB" sz="2000" b="0" i="0" u="none" strike="noStrike" dirty="0">
                          <a:solidFill>
                            <a:srgbClr val="000000"/>
                          </a:solidFill>
                          <a:effectLst/>
                          <a:latin typeface="Arial Narrow"/>
                        </a:rPr>
                        <a:t> de </a:t>
                      </a:r>
                      <a:r>
                        <a:rPr lang="en-GB" sz="2000" b="0" i="0" u="none" strike="noStrike" dirty="0" err="1">
                          <a:solidFill>
                            <a:srgbClr val="000000"/>
                          </a:solidFill>
                          <a:effectLst/>
                          <a:latin typeface="Arial Narrow"/>
                        </a:rPr>
                        <a:t>familie</a:t>
                      </a:r>
                      <a:endParaRPr lang="en-GB" sz="2000" b="0" i="0" u="none" strike="noStrike" dirty="0">
                        <a:solidFill>
                          <a:srgbClr val="000000"/>
                        </a:solidFill>
                        <a:effectLst/>
                        <a:latin typeface="Arial Narrow"/>
                      </a:endParaRPr>
                    </a:p>
                  </a:txBody>
                  <a:tcPr marL="9525" marR="9525" marT="9525" marB="0"/>
                </a:tc>
                <a:tc>
                  <a:txBody>
                    <a:bodyPr/>
                    <a:lstStyle/>
                    <a:p>
                      <a:pPr algn="l" fontAlgn="t"/>
                      <a:r>
                        <a:rPr lang="vi-VN" sz="2000" b="0" i="0" u="none" strike="noStrike">
                          <a:solidFill>
                            <a:srgbClr val="000000"/>
                          </a:solidFill>
                          <a:effectLst/>
                          <a:latin typeface="Arial Narrow"/>
                        </a:rPr>
                        <a:t>Numărul mediu de zile de prezenţă a medicului de familie în instituţia medicală primară</a:t>
                      </a:r>
                    </a:p>
                  </a:txBody>
                  <a:tcPr marL="9525" marR="9525" marT="9525" marB="0"/>
                </a:tc>
                <a:tc>
                  <a:txBody>
                    <a:bodyPr/>
                    <a:lstStyle/>
                    <a:p>
                      <a:pPr algn="l" fontAlgn="t"/>
                      <a:r>
                        <a:rPr lang="it-IT" sz="2000" b="0" i="0" u="none" strike="noStrike" dirty="0" smtClean="0">
                          <a:solidFill>
                            <a:srgbClr val="000000"/>
                          </a:solidFill>
                          <a:effectLst/>
                          <a:latin typeface="Arial Narrow"/>
                        </a:rPr>
                        <a:t>Zi </a:t>
                      </a:r>
                      <a:r>
                        <a:rPr lang="it-IT" sz="2000" b="0" i="0" u="none" strike="noStrike" dirty="0">
                          <a:solidFill>
                            <a:srgbClr val="000000"/>
                          </a:solidFill>
                          <a:effectLst/>
                          <a:latin typeface="Arial Narrow"/>
                        </a:rPr>
                        <a:t>- primăria</a:t>
                      </a:r>
                      <a:br>
                        <a:rPr lang="it-IT" sz="2000" b="0" i="0" u="none" strike="noStrike" dirty="0">
                          <a:solidFill>
                            <a:srgbClr val="000000"/>
                          </a:solidFill>
                          <a:effectLst/>
                          <a:latin typeface="Arial Narrow"/>
                        </a:rPr>
                      </a:br>
                      <a:r>
                        <a:rPr lang="it-IT" sz="2000" b="0" i="0" u="none" strike="noStrike" dirty="0">
                          <a:solidFill>
                            <a:srgbClr val="000000"/>
                          </a:solidFill>
                          <a:effectLst/>
                          <a:latin typeface="Arial Narrow"/>
                        </a:rPr>
                        <a:t>Pi, P - BNS</a:t>
                      </a:r>
                    </a:p>
                  </a:txBody>
                  <a:tcPr marL="9525" marR="9525" marT="9525" marB="0"/>
                </a:tc>
              </a:tr>
              <a:tr h="1338152">
                <a:tc>
                  <a:txBody>
                    <a:bodyPr/>
                    <a:lstStyle/>
                    <a:p>
                      <a:pPr algn="l" fontAlgn="t"/>
                      <a:r>
                        <a:rPr lang="en-GB" sz="2000" b="0" i="0" u="none" strike="noStrike">
                          <a:solidFill>
                            <a:srgbClr val="000000"/>
                          </a:solidFill>
                          <a:effectLst/>
                          <a:latin typeface="Arial Narrow"/>
                        </a:rPr>
                        <a:t>IH3</a:t>
                      </a:r>
                    </a:p>
                  </a:txBody>
                  <a:tcPr marL="9525" marR="9525" marT="9525" marB="0"/>
                </a:tc>
                <a:tc>
                  <a:txBody>
                    <a:bodyPr/>
                    <a:lstStyle/>
                    <a:p>
                      <a:pPr algn="l" fontAlgn="t"/>
                      <a:r>
                        <a:rPr lang="it-IT" sz="2000" b="0" i="0" u="none" strike="noStrike" dirty="0">
                          <a:solidFill>
                            <a:srgbClr val="000000"/>
                          </a:solidFill>
                          <a:effectLst/>
                          <a:latin typeface="Arial Narrow"/>
                        </a:rPr>
                        <a:t>Accesul populaţiei la unitatea farmaceutică care elibirează medicamente compensate</a:t>
                      </a:r>
                    </a:p>
                  </a:txBody>
                  <a:tcPr marL="9525" marR="9525" marT="9525" marB="0"/>
                </a:tc>
                <a:tc>
                  <a:txBody>
                    <a:bodyPr/>
                    <a:lstStyle/>
                    <a:p>
                      <a:pPr algn="l" fontAlgn="t"/>
                      <a:r>
                        <a:rPr lang="it-IT" sz="2000" b="0" i="0" u="none" strike="noStrike" dirty="0">
                          <a:solidFill>
                            <a:srgbClr val="000000"/>
                          </a:solidFill>
                          <a:effectLst/>
                          <a:latin typeface="Arial Narrow"/>
                        </a:rPr>
                        <a:t>Distanţa medie a unei persoane din comună/localitate pina la unitatea medicală care eliberează medicamente compensate (km)</a:t>
                      </a:r>
                    </a:p>
                  </a:txBody>
                  <a:tcPr marL="9525" marR="9525" marT="9525" marB="0"/>
                </a:tc>
                <a:tc>
                  <a:txBody>
                    <a:bodyPr/>
                    <a:lstStyle/>
                    <a:p>
                      <a:pPr algn="l" fontAlgn="t"/>
                      <a:r>
                        <a:rPr lang="it-IT" sz="2000" b="0" i="0" u="none" strike="noStrike" dirty="0" smtClean="0">
                          <a:solidFill>
                            <a:srgbClr val="000000"/>
                          </a:solidFill>
                          <a:effectLst/>
                          <a:latin typeface="Arial Narrow"/>
                        </a:rPr>
                        <a:t>Di </a:t>
                      </a:r>
                      <a:r>
                        <a:rPr lang="it-IT" sz="2000" b="0" i="0" u="none" strike="noStrike" dirty="0">
                          <a:solidFill>
                            <a:srgbClr val="000000"/>
                          </a:solidFill>
                          <a:effectLst/>
                          <a:latin typeface="Arial Narrow"/>
                        </a:rPr>
                        <a:t>- primăria</a:t>
                      </a:r>
                      <a:br>
                        <a:rPr lang="it-IT" sz="2000" b="0" i="0" u="none" strike="noStrike" dirty="0">
                          <a:solidFill>
                            <a:srgbClr val="000000"/>
                          </a:solidFill>
                          <a:effectLst/>
                          <a:latin typeface="Arial Narrow"/>
                        </a:rPr>
                      </a:br>
                      <a:r>
                        <a:rPr lang="it-IT" sz="2000" b="0" i="0" u="none" strike="noStrike" dirty="0">
                          <a:solidFill>
                            <a:srgbClr val="000000"/>
                          </a:solidFill>
                          <a:effectLst/>
                          <a:latin typeface="Arial Narrow"/>
                        </a:rPr>
                        <a:t>Pi, P - BNS</a:t>
                      </a:r>
                    </a:p>
                  </a:txBody>
                  <a:tcPr marL="9525" marR="9525" marT="9525" marB="0"/>
                </a:tc>
              </a:tr>
              <a:tr h="1325006">
                <a:tc>
                  <a:txBody>
                    <a:bodyPr/>
                    <a:lstStyle/>
                    <a:p>
                      <a:pPr algn="l" fontAlgn="t"/>
                      <a:r>
                        <a:rPr lang="en-GB" sz="2000" b="0" i="0" u="none" strike="noStrike">
                          <a:solidFill>
                            <a:srgbClr val="000000"/>
                          </a:solidFill>
                          <a:effectLst/>
                          <a:latin typeface="Arial Narrow"/>
                        </a:rPr>
                        <a:t>IH4</a:t>
                      </a:r>
                    </a:p>
                  </a:txBody>
                  <a:tcPr marL="9525" marR="9525" marT="9525" marB="0"/>
                </a:tc>
                <a:tc>
                  <a:txBody>
                    <a:bodyPr/>
                    <a:lstStyle/>
                    <a:p>
                      <a:pPr algn="l" fontAlgn="t"/>
                      <a:r>
                        <a:rPr lang="vi-VN" sz="2000" b="0" i="0" u="none" strike="noStrike">
                          <a:solidFill>
                            <a:srgbClr val="000000"/>
                          </a:solidFill>
                          <a:effectLst/>
                          <a:latin typeface="Arial Narrow"/>
                        </a:rPr>
                        <a:t>Accesul populaţiei la serviciile de asistenţă medicală de urgenţă</a:t>
                      </a:r>
                    </a:p>
                  </a:txBody>
                  <a:tcPr marL="9525" marR="9525" marT="9525" marB="0"/>
                </a:tc>
                <a:tc>
                  <a:txBody>
                    <a:bodyPr/>
                    <a:lstStyle/>
                    <a:p>
                      <a:pPr algn="l" fontAlgn="t"/>
                      <a:r>
                        <a:rPr lang="vi-VN" sz="2000" b="0" i="0" u="none" strike="noStrike" dirty="0">
                          <a:solidFill>
                            <a:srgbClr val="000000"/>
                          </a:solidFill>
                          <a:effectLst/>
                          <a:latin typeface="Arial Narrow"/>
                        </a:rPr>
                        <a:t>Distanţa medie a unei persoane din comună/localitate pina la instituţia de asistență medicală de urgenţă (km),</a:t>
                      </a:r>
                    </a:p>
                  </a:txBody>
                  <a:tcPr marL="9525" marR="9525" marT="9525" marB="0"/>
                </a:tc>
                <a:tc>
                  <a:txBody>
                    <a:bodyPr/>
                    <a:lstStyle/>
                    <a:p>
                      <a:pPr algn="l" fontAlgn="t"/>
                      <a:r>
                        <a:rPr lang="it-IT" sz="2000" b="0" i="0" u="none" strike="noStrike" dirty="0" smtClean="0">
                          <a:solidFill>
                            <a:srgbClr val="000000"/>
                          </a:solidFill>
                          <a:effectLst/>
                          <a:latin typeface="Arial Narrow"/>
                        </a:rPr>
                        <a:t>Di </a:t>
                      </a:r>
                      <a:r>
                        <a:rPr lang="it-IT" sz="2000" b="0" i="0" u="none" strike="noStrike" dirty="0">
                          <a:solidFill>
                            <a:srgbClr val="000000"/>
                          </a:solidFill>
                          <a:effectLst/>
                          <a:latin typeface="Arial Narrow"/>
                        </a:rPr>
                        <a:t>- primăria</a:t>
                      </a:r>
                      <a:br>
                        <a:rPr lang="it-IT" sz="2000" b="0" i="0" u="none" strike="noStrike" dirty="0">
                          <a:solidFill>
                            <a:srgbClr val="000000"/>
                          </a:solidFill>
                          <a:effectLst/>
                          <a:latin typeface="Arial Narrow"/>
                        </a:rPr>
                      </a:br>
                      <a:r>
                        <a:rPr lang="it-IT" sz="2000" b="0" i="0" u="none" strike="noStrike" dirty="0">
                          <a:solidFill>
                            <a:srgbClr val="000000"/>
                          </a:solidFill>
                          <a:effectLst/>
                          <a:latin typeface="Arial Narrow"/>
                        </a:rPr>
                        <a:t>Pi, P - BNS</a:t>
                      </a:r>
                    </a:p>
                  </a:txBody>
                  <a:tcPr marL="9525" marR="9525" marT="9525" marB="0"/>
                </a:tc>
              </a:tr>
            </a:tbl>
          </a:graphicData>
        </a:graphic>
      </p:graphicFrame>
    </p:spTree>
    <p:extLst>
      <p:ext uri="{BB962C8B-B14F-4D97-AF65-F5344CB8AC3E}">
        <p14:creationId xmlns:p14="http://schemas.microsoft.com/office/powerpoint/2010/main" val="320853744"/>
      </p:ext>
    </p:extLst>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6336704" cy="288032"/>
          </a:xfrm>
        </p:spPr>
        <p:txBody>
          <a:bodyPr/>
          <a:lstStyle/>
          <a:p>
            <a:pPr eaLnBrk="1" fontAlgn="t" hangingPunct="1">
              <a:spcBef>
                <a:spcPts val="0"/>
              </a:spcBef>
              <a:spcAft>
                <a:spcPts val="0"/>
              </a:spcAft>
              <a:defRPr/>
            </a:pPr>
            <a:r>
              <a:rPr lang="vi-VN" sz="2800" b="1" dirty="0">
                <a:solidFill>
                  <a:schemeClr val="bg1"/>
                </a:solidFill>
              </a:rPr>
              <a:t>Deprivarea </a:t>
            </a:r>
            <a:r>
              <a:rPr lang="ro-MO" sz="2800" b="1" dirty="0" smtClean="0">
                <a:solidFill>
                  <a:schemeClr val="bg1"/>
                </a:solidFill>
              </a:rPr>
              <a:t>de servicii de sănătate</a:t>
            </a:r>
            <a:endParaRPr lang="en-GB" sz="2800" b="1"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93328976"/>
              </p:ext>
            </p:extLst>
          </p:nvPr>
        </p:nvGraphicFramePr>
        <p:xfrm>
          <a:off x="457200" y="692696"/>
          <a:ext cx="8229600" cy="5472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8364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100138"/>
          </a:xfrm>
        </p:spPr>
        <p:txBody>
          <a:bodyPr/>
          <a:lstStyle/>
          <a:p>
            <a:pPr>
              <a:defRPr/>
            </a:pPr>
            <a:r>
              <a:rPr lang="ro-MO" sz="3600" b="1" dirty="0" smtClean="0">
                <a:solidFill>
                  <a:srgbClr val="7030A0"/>
                </a:solidFill>
                <a:effectLst>
                  <a:outerShdw blurRad="38100" dist="38100" dir="2700000" algn="tl">
                    <a:srgbClr val="000000">
                      <a:alpha val="43137"/>
                    </a:srgbClr>
                  </a:outerShdw>
                </a:effectLst>
              </a:rPr>
              <a:t>Activitățile de bază</a:t>
            </a:r>
            <a:endParaRPr lang="ro-RO" sz="3600" b="1" dirty="0">
              <a:solidFill>
                <a:srgbClr val="7030A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457200" y="1557338"/>
            <a:ext cx="8229600" cy="4310062"/>
          </a:xfrm>
        </p:spPr>
        <p:txBody>
          <a:bodyPr/>
          <a:lstStyle/>
          <a:p>
            <a:pPr marL="457200" indent="-457200" algn="just">
              <a:buFont typeface="Arial" charset="0"/>
              <a:buAutoNum type="arabicPeriod"/>
              <a:defRPr/>
            </a:pPr>
            <a:r>
              <a:rPr lang="ro-RO" dirty="0" smtClean="0"/>
              <a:t>Testarea indicatorilor IDAM și a domeniilor identificate în rezultatul activităților 1 și 2</a:t>
            </a:r>
            <a:endParaRPr lang="ro-RO" dirty="0"/>
          </a:p>
          <a:p>
            <a:pPr marL="457200" indent="-457200">
              <a:buFont typeface="Wingdings" pitchFamily="2" charset="2"/>
              <a:buAutoNum type="arabicPeriod"/>
              <a:defRPr/>
            </a:pPr>
            <a:r>
              <a:rPr lang="ro-RO" dirty="0"/>
              <a:t>Descrierea metodologiei de calcul a IDAM revizuit </a:t>
            </a:r>
            <a:endParaRPr lang="ro-RO" dirty="0" smtClean="0"/>
          </a:p>
          <a:p>
            <a:pPr marL="457200" indent="-457200">
              <a:buFont typeface="Wingdings" pitchFamily="2" charset="2"/>
              <a:buAutoNum type="arabicPeriod"/>
              <a:defRPr/>
            </a:pPr>
            <a:r>
              <a:rPr lang="ro-RO" dirty="0"/>
              <a:t>Elaborarea instrumentarului de colectare a datelor conform </a:t>
            </a:r>
            <a:r>
              <a:rPr lang="ro-RO" dirty="0" smtClean="0"/>
              <a:t>metodologiei revizuite</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16632"/>
            <a:ext cx="5976664" cy="288032"/>
          </a:xfrm>
        </p:spPr>
        <p:txBody>
          <a:bodyPr/>
          <a:lstStyle/>
          <a:p>
            <a:pPr>
              <a:spcBef>
                <a:spcPts val="1800"/>
              </a:spcBef>
              <a:spcAft>
                <a:spcPts val="1200"/>
              </a:spcAft>
              <a:defRPr/>
            </a:pPr>
            <a:r>
              <a:rPr lang="ro-MO" sz="2800" b="1" dirty="0" smtClean="0">
                <a:solidFill>
                  <a:srgbClr val="EFEFFF"/>
                </a:solidFill>
                <a:effectLst>
                  <a:outerShdw blurRad="38100" dist="38100" dir="2700000" algn="tl">
                    <a:srgbClr val="000000">
                      <a:alpha val="43137"/>
                    </a:srgbClr>
                  </a:outerShdw>
                </a:effectLst>
              </a:rPr>
              <a:t>Rezultate </a:t>
            </a:r>
            <a:endParaRPr lang="ro-RO" sz="1200" i="1" dirty="0">
              <a:solidFill>
                <a:srgbClr val="EFEFFF"/>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893525533"/>
              </p:ext>
            </p:extLst>
          </p:nvPr>
        </p:nvGraphicFramePr>
        <p:xfrm>
          <a:off x="251520" y="497150"/>
          <a:ext cx="8640961" cy="5884177"/>
        </p:xfrm>
        <a:graphic>
          <a:graphicData uri="http://schemas.openxmlformats.org/drawingml/2006/table">
            <a:tbl>
              <a:tblPr firstRow="1" bandRow="1">
                <a:tableStyleId>{5C22544A-7EE6-4342-B048-85BDC9FD1C3A}</a:tableStyleId>
              </a:tblPr>
              <a:tblGrid>
                <a:gridCol w="720080"/>
                <a:gridCol w="2736304"/>
                <a:gridCol w="3960440"/>
                <a:gridCol w="1224137"/>
              </a:tblGrid>
              <a:tr h="359742">
                <a:tc>
                  <a:txBody>
                    <a:bodyPr/>
                    <a:lstStyle/>
                    <a:p>
                      <a:pPr algn="l" fontAlgn="t"/>
                      <a:r>
                        <a:rPr lang="en-GB" sz="2200" b="1" i="0" u="none" strike="noStrike" dirty="0">
                          <a:solidFill>
                            <a:srgbClr val="000000"/>
                          </a:solidFill>
                          <a:effectLst/>
                          <a:latin typeface="Arial Narrow"/>
                        </a:rPr>
                        <a:t>Nr. </a:t>
                      </a:r>
                    </a:p>
                  </a:txBody>
                  <a:tcPr marL="9525" marR="9525" marT="9525" marB="0"/>
                </a:tc>
                <a:tc>
                  <a:txBody>
                    <a:bodyPr/>
                    <a:lstStyle/>
                    <a:p>
                      <a:pPr algn="l" fontAlgn="b"/>
                      <a:r>
                        <a:rPr lang="en-GB" sz="2200" b="1" i="0" u="none" strike="noStrike" dirty="0" err="1">
                          <a:solidFill>
                            <a:srgbClr val="000000"/>
                          </a:solidFill>
                          <a:effectLst/>
                          <a:latin typeface="Arial Narrow"/>
                        </a:rPr>
                        <a:t>Denumire</a:t>
                      </a:r>
                      <a:r>
                        <a:rPr lang="en-GB" sz="2200" b="1" i="0" u="none" strike="noStrike" dirty="0">
                          <a:solidFill>
                            <a:srgbClr val="000000"/>
                          </a:solidFill>
                          <a:effectLst/>
                          <a:latin typeface="Arial Narrow"/>
                        </a:rPr>
                        <a:t> Indicator</a:t>
                      </a:r>
                    </a:p>
                  </a:txBody>
                  <a:tcPr marL="9525" marR="9525" marT="9525" marB="0" anchor="b"/>
                </a:tc>
                <a:tc>
                  <a:txBody>
                    <a:bodyPr/>
                    <a:lstStyle/>
                    <a:p>
                      <a:pPr algn="l" fontAlgn="b"/>
                      <a:r>
                        <a:rPr lang="en-GB" sz="2200" b="1" i="0" u="none" strike="noStrike" dirty="0" err="1">
                          <a:solidFill>
                            <a:srgbClr val="000000"/>
                          </a:solidFill>
                          <a:effectLst/>
                          <a:latin typeface="Arial Narrow"/>
                        </a:rPr>
                        <a:t>Definiţia</a:t>
                      </a:r>
                      <a:r>
                        <a:rPr lang="en-GB" sz="2200" b="1" i="0" u="none" strike="noStrike" dirty="0">
                          <a:solidFill>
                            <a:srgbClr val="000000"/>
                          </a:solidFill>
                          <a:effectLst/>
                          <a:latin typeface="Arial Narrow"/>
                        </a:rPr>
                        <a:t> </a:t>
                      </a:r>
                      <a:r>
                        <a:rPr lang="en-GB" sz="2200" b="1" i="0" u="none" strike="noStrike" dirty="0" err="1">
                          <a:solidFill>
                            <a:srgbClr val="000000"/>
                          </a:solidFill>
                          <a:effectLst/>
                          <a:latin typeface="Arial Narrow"/>
                        </a:rPr>
                        <a:t>indicatorului</a:t>
                      </a:r>
                      <a:endParaRPr lang="en-GB" sz="2200" b="1" i="0" u="none" strike="noStrike" dirty="0">
                        <a:solidFill>
                          <a:srgbClr val="000000"/>
                        </a:solidFill>
                        <a:effectLst/>
                        <a:latin typeface="Arial Narrow"/>
                      </a:endParaRPr>
                    </a:p>
                  </a:txBody>
                  <a:tcPr marL="9525" marR="9525" marT="9525" marB="0" anchor="b"/>
                </a:tc>
                <a:tc>
                  <a:txBody>
                    <a:bodyPr/>
                    <a:lstStyle/>
                    <a:p>
                      <a:pPr algn="l" fontAlgn="b"/>
                      <a:r>
                        <a:rPr lang="en-GB" sz="2200" b="1" i="0" u="none" strike="noStrike" dirty="0" err="1" smtClean="0">
                          <a:solidFill>
                            <a:srgbClr val="000000"/>
                          </a:solidFill>
                          <a:effectLst/>
                          <a:latin typeface="Arial Narrow"/>
                        </a:rPr>
                        <a:t>Sursa</a:t>
                      </a:r>
                      <a:endParaRPr lang="en-GB" sz="2200" b="1" i="0" u="none" strike="noStrike" dirty="0">
                        <a:solidFill>
                          <a:srgbClr val="000000"/>
                        </a:solidFill>
                        <a:effectLst/>
                        <a:latin typeface="Arial Narrow"/>
                      </a:endParaRPr>
                    </a:p>
                  </a:txBody>
                  <a:tcPr marL="9525" marR="9525" marT="9525" marB="0" anchor="b"/>
                </a:tc>
              </a:tr>
              <a:tr h="316406">
                <a:tc>
                  <a:txBody>
                    <a:bodyPr/>
                    <a:lstStyle/>
                    <a:p>
                      <a:pPr algn="l" fontAlgn="t"/>
                      <a:r>
                        <a:rPr lang="ro-MO" sz="1800" b="1" i="0" u="none" strike="noStrike" dirty="0" smtClean="0">
                          <a:solidFill>
                            <a:srgbClr val="000000"/>
                          </a:solidFill>
                          <a:effectLst/>
                          <a:latin typeface="Arial Narrow"/>
                        </a:rPr>
                        <a:t>V</a:t>
                      </a:r>
                      <a:endParaRPr lang="en-GB" sz="1800" b="1" i="0" u="none" strike="noStrike" dirty="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vi-VN" sz="1800" b="1" i="0" u="none" strike="noStrike" dirty="0" smtClean="0">
                          <a:solidFill>
                            <a:srgbClr val="000000"/>
                          </a:solidFill>
                          <a:effectLst/>
                          <a:latin typeface="Arial Narrow"/>
                        </a:rPr>
                        <a:t>Deprivarea </a:t>
                      </a:r>
                      <a:r>
                        <a:rPr lang="ro-MO" sz="1800" b="1" i="0" u="none" strike="noStrike" dirty="0" smtClean="0">
                          <a:solidFill>
                            <a:srgbClr val="000000"/>
                          </a:solidFill>
                          <a:effectLst/>
                          <a:latin typeface="Arial Narrow"/>
                        </a:rPr>
                        <a:t>de servicii</a:t>
                      </a:r>
                      <a:endParaRPr lang="en-GB" sz="1800" b="1" i="0" u="none" strike="noStrike" dirty="0" smtClean="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ro-MO" sz="1800" b="1" i="0" u="none" strike="noStrike" dirty="0" smtClean="0">
                          <a:solidFill>
                            <a:srgbClr val="000000"/>
                          </a:solidFill>
                          <a:effectLst/>
                          <a:latin typeface="Arial Narrow"/>
                        </a:rPr>
                        <a:t>de educație</a:t>
                      </a:r>
                      <a:endParaRPr lang="en-GB" sz="1800" b="1" i="0" u="none" strike="noStrike" dirty="0" smtClean="0">
                        <a:solidFill>
                          <a:srgbClr val="000000"/>
                        </a:solidFill>
                        <a:effectLst/>
                        <a:latin typeface="Arial Narrow"/>
                      </a:endParaRPr>
                    </a:p>
                  </a:txBody>
                  <a:tcPr marL="9525" marR="9525" marT="9525" marB="0"/>
                </a:tc>
                <a:tc>
                  <a:txBody>
                    <a:bodyPr/>
                    <a:lstStyle/>
                    <a:p>
                      <a:pPr algn="l" fontAlgn="t"/>
                      <a:endParaRPr lang="en-GB" sz="1800" b="1" i="0" u="none" strike="noStrike" dirty="0">
                        <a:solidFill>
                          <a:srgbClr val="000000"/>
                        </a:solidFill>
                        <a:effectLst/>
                        <a:latin typeface="Arial Narrow"/>
                      </a:endParaRPr>
                    </a:p>
                  </a:txBody>
                  <a:tcPr marL="9525" marR="9525" marT="9525" marB="0"/>
                </a:tc>
              </a:tr>
              <a:tr h="296142">
                <a:tc>
                  <a:txBody>
                    <a:bodyPr/>
                    <a:lstStyle/>
                    <a:p>
                      <a:pPr algn="l" fontAlgn="t"/>
                      <a:r>
                        <a:rPr lang="en-GB" sz="1800" b="1" i="0" u="none" strike="noStrike" dirty="0">
                          <a:solidFill>
                            <a:srgbClr val="000000"/>
                          </a:solidFill>
                          <a:effectLst/>
                          <a:latin typeface="Arial Narrow"/>
                        </a:rPr>
                        <a:t> </a:t>
                      </a:r>
                    </a:p>
                  </a:txBody>
                  <a:tcPr marL="9525" marR="9525" marT="9525" marB="0"/>
                </a:tc>
                <a:tc>
                  <a:txBody>
                    <a:bodyPr/>
                    <a:lstStyle/>
                    <a:p>
                      <a:pPr algn="r" fontAlgn="t"/>
                      <a:r>
                        <a:rPr lang="vi-VN" sz="1800" b="1" i="0" u="none" strike="noStrike" dirty="0">
                          <a:solidFill>
                            <a:srgbClr val="000000"/>
                          </a:solidFill>
                          <a:effectLst/>
                          <a:latin typeface="Arial Narrow"/>
                        </a:rPr>
                        <a:t>Învățămîntul preșcolar</a:t>
                      </a:r>
                    </a:p>
                  </a:txBody>
                  <a:tcPr marL="9525" marR="9525" marT="9525" marB="0"/>
                </a:tc>
                <a:tc>
                  <a:txBody>
                    <a:bodyPr/>
                    <a:lstStyle/>
                    <a:p>
                      <a:pPr algn="l" fontAlgn="t"/>
                      <a:r>
                        <a:rPr lang="en-GB" sz="1800" b="1" i="0" u="none" strike="noStrike">
                          <a:solidFill>
                            <a:srgbClr val="000000"/>
                          </a:solidFill>
                          <a:effectLst/>
                          <a:latin typeface="Arial Narrow"/>
                        </a:rPr>
                        <a:t> </a:t>
                      </a:r>
                    </a:p>
                  </a:txBody>
                  <a:tcPr marL="9525" marR="9525" marT="9525" marB="0"/>
                </a:tc>
                <a:tc>
                  <a:txBody>
                    <a:bodyPr/>
                    <a:lstStyle/>
                    <a:p>
                      <a:pPr algn="l" fontAlgn="t"/>
                      <a:r>
                        <a:rPr lang="en-GB" sz="1800" b="1" i="0" u="none" strike="noStrike">
                          <a:solidFill>
                            <a:srgbClr val="000000"/>
                          </a:solidFill>
                          <a:effectLst/>
                          <a:latin typeface="Arial Narrow"/>
                        </a:rPr>
                        <a:t> </a:t>
                      </a:r>
                    </a:p>
                  </a:txBody>
                  <a:tcPr marL="9525" marR="9525" marT="9525" marB="0"/>
                </a:tc>
              </a:tr>
              <a:tr h="902231">
                <a:tc>
                  <a:txBody>
                    <a:bodyPr/>
                    <a:lstStyle/>
                    <a:p>
                      <a:pPr algn="l" fontAlgn="t"/>
                      <a:r>
                        <a:rPr lang="en-GB" sz="1800" b="0" i="0" u="none" strike="noStrike">
                          <a:solidFill>
                            <a:srgbClr val="000000"/>
                          </a:solidFill>
                          <a:effectLst/>
                          <a:latin typeface="Arial Narrow"/>
                        </a:rPr>
                        <a:t>IE4</a:t>
                      </a:r>
                    </a:p>
                  </a:txBody>
                  <a:tcPr marL="9525" marR="9525" marT="9525" marB="0"/>
                </a:tc>
                <a:tc>
                  <a:txBody>
                    <a:bodyPr/>
                    <a:lstStyle/>
                    <a:p>
                      <a:pPr algn="l" fontAlgn="t"/>
                      <a:r>
                        <a:rPr lang="vi-VN" sz="1800" b="0" i="0" u="none" strike="noStrike" dirty="0">
                          <a:solidFill>
                            <a:srgbClr val="000000"/>
                          </a:solidFill>
                          <a:effectLst/>
                          <a:latin typeface="Arial Narrow"/>
                        </a:rPr>
                        <a:t>Rata netă de înrolare în învăţămîntul preşcolar, % </a:t>
                      </a:r>
                    </a:p>
                  </a:txBody>
                  <a:tcPr marL="9525" marR="9525" marT="9525" marB="0"/>
                </a:tc>
                <a:tc>
                  <a:txBody>
                    <a:bodyPr/>
                    <a:lstStyle/>
                    <a:p>
                      <a:pPr algn="l" fontAlgn="t"/>
                      <a:r>
                        <a:rPr lang="vi-VN" sz="1800" b="0" i="0" u="none" strike="noStrike" dirty="0">
                          <a:solidFill>
                            <a:srgbClr val="000000"/>
                          </a:solidFill>
                          <a:effectLst/>
                          <a:latin typeface="Arial Narrow"/>
                        </a:rPr>
                        <a:t>Raportul dintre numărul copiilor în vîrstă de 3-6 ani înrolaţi în instituţiile de învăţămînt preşcolar şi numărul total de copii în vîrstă de 3-6 ani</a:t>
                      </a:r>
                    </a:p>
                  </a:txBody>
                  <a:tcPr marL="9525" marR="9525" marT="9525" marB="0"/>
                </a:tc>
                <a:tc>
                  <a:txBody>
                    <a:bodyPr/>
                    <a:lstStyle/>
                    <a:p>
                      <a:pPr algn="l" fontAlgn="t"/>
                      <a:r>
                        <a:rPr lang="en-GB" sz="1800" b="0" i="0" u="none" strike="noStrike">
                          <a:solidFill>
                            <a:srgbClr val="000000"/>
                          </a:solidFill>
                          <a:effectLst/>
                          <a:latin typeface="Arial Narrow"/>
                        </a:rPr>
                        <a:t>BNS</a:t>
                      </a:r>
                      <a:br>
                        <a:rPr lang="en-GB" sz="1800" b="0" i="0" u="none" strike="noStrike">
                          <a:solidFill>
                            <a:srgbClr val="000000"/>
                          </a:solidFill>
                          <a:effectLst/>
                          <a:latin typeface="Arial Narrow"/>
                        </a:rPr>
                      </a:br>
                      <a:endParaRPr lang="en-GB" sz="1800" b="0" i="0" u="none" strike="noStrike">
                        <a:solidFill>
                          <a:srgbClr val="000000"/>
                        </a:solidFill>
                        <a:effectLst/>
                        <a:latin typeface="Arial Narrow"/>
                      </a:endParaRPr>
                    </a:p>
                  </a:txBody>
                  <a:tcPr marL="9525" marR="9525" marT="9525" marB="0"/>
                </a:tc>
              </a:tr>
              <a:tr h="902231">
                <a:tc>
                  <a:txBody>
                    <a:bodyPr/>
                    <a:lstStyle/>
                    <a:p>
                      <a:pPr algn="l" fontAlgn="t"/>
                      <a:r>
                        <a:rPr lang="en-GB" sz="1800" b="0" i="0" u="none" strike="noStrike">
                          <a:solidFill>
                            <a:srgbClr val="000000"/>
                          </a:solidFill>
                          <a:effectLst/>
                          <a:latin typeface="Arial Narrow"/>
                        </a:rPr>
                        <a:t>IE5</a:t>
                      </a:r>
                    </a:p>
                  </a:txBody>
                  <a:tcPr marL="9525" marR="9525" marT="9525" marB="0"/>
                </a:tc>
                <a:tc>
                  <a:txBody>
                    <a:bodyPr/>
                    <a:lstStyle/>
                    <a:p>
                      <a:pPr algn="l" fontAlgn="t"/>
                      <a:r>
                        <a:rPr lang="fr-FR" sz="1800" b="0" i="0" u="none" strike="noStrike" dirty="0" err="1">
                          <a:solidFill>
                            <a:srgbClr val="000000"/>
                          </a:solidFill>
                          <a:effectLst/>
                          <a:latin typeface="Arial Narrow"/>
                        </a:rPr>
                        <a:t>Numărul</a:t>
                      </a:r>
                      <a:r>
                        <a:rPr lang="fr-FR" sz="1800" b="0" i="0" u="none" strike="noStrike" dirty="0">
                          <a:solidFill>
                            <a:srgbClr val="000000"/>
                          </a:solidFill>
                          <a:effectLst/>
                          <a:latin typeface="Arial Narrow"/>
                        </a:rPr>
                        <a:t> de </a:t>
                      </a:r>
                      <a:r>
                        <a:rPr lang="fr-FR" sz="1800" b="0" i="0" u="none" strike="noStrike" dirty="0" err="1">
                          <a:solidFill>
                            <a:srgbClr val="000000"/>
                          </a:solidFill>
                          <a:effectLst/>
                          <a:latin typeface="Arial Narrow"/>
                        </a:rPr>
                        <a:t>copii</a:t>
                      </a:r>
                      <a:r>
                        <a:rPr lang="fr-FR" sz="1800" b="0" i="0" u="none" strike="noStrike" dirty="0">
                          <a:solidFill>
                            <a:srgbClr val="000000"/>
                          </a:solidFill>
                          <a:effectLst/>
                          <a:latin typeface="Arial Narrow"/>
                        </a:rPr>
                        <a:t> ce </a:t>
                      </a:r>
                      <a:r>
                        <a:rPr lang="fr-FR" sz="1800" b="0" i="0" u="none" strike="noStrike" dirty="0" err="1">
                          <a:solidFill>
                            <a:srgbClr val="000000"/>
                          </a:solidFill>
                          <a:effectLst/>
                          <a:latin typeface="Arial Narrow"/>
                        </a:rPr>
                        <a:t>revin</a:t>
                      </a:r>
                      <a:r>
                        <a:rPr lang="fr-FR" sz="1800" b="0" i="0" u="none" strike="noStrike" dirty="0">
                          <a:solidFill>
                            <a:srgbClr val="000000"/>
                          </a:solidFill>
                          <a:effectLst/>
                          <a:latin typeface="Arial Narrow"/>
                        </a:rPr>
                        <a:t> </a:t>
                      </a:r>
                      <a:r>
                        <a:rPr lang="fr-FR" sz="1800" b="0" i="0" u="none" strike="noStrike" dirty="0" err="1">
                          <a:solidFill>
                            <a:srgbClr val="000000"/>
                          </a:solidFill>
                          <a:effectLst/>
                          <a:latin typeface="Arial Narrow"/>
                        </a:rPr>
                        <a:t>în</a:t>
                      </a:r>
                      <a:r>
                        <a:rPr lang="fr-FR" sz="1800" b="0" i="0" u="none" strike="noStrike" dirty="0">
                          <a:solidFill>
                            <a:srgbClr val="000000"/>
                          </a:solidFill>
                          <a:effectLst/>
                          <a:latin typeface="Arial Narrow"/>
                        </a:rPr>
                        <a:t> </a:t>
                      </a:r>
                      <a:r>
                        <a:rPr lang="fr-FR" sz="1800" b="0" i="0" u="none" strike="noStrike" dirty="0" err="1">
                          <a:solidFill>
                            <a:srgbClr val="000000"/>
                          </a:solidFill>
                          <a:effectLst/>
                          <a:latin typeface="Arial Narrow"/>
                        </a:rPr>
                        <a:t>medie</a:t>
                      </a:r>
                      <a:r>
                        <a:rPr lang="fr-FR" sz="1800" b="0" i="0" u="none" strike="noStrike" dirty="0">
                          <a:solidFill>
                            <a:srgbClr val="000000"/>
                          </a:solidFill>
                          <a:effectLst/>
                          <a:latin typeface="Arial Narrow"/>
                        </a:rPr>
                        <a:t> la un </a:t>
                      </a:r>
                      <a:r>
                        <a:rPr lang="fr-FR" sz="1800" b="0" i="0" u="none" strike="noStrike" dirty="0" err="1">
                          <a:solidFill>
                            <a:srgbClr val="000000"/>
                          </a:solidFill>
                          <a:effectLst/>
                          <a:latin typeface="Arial Narrow"/>
                        </a:rPr>
                        <a:t>cadru</a:t>
                      </a:r>
                      <a:r>
                        <a:rPr lang="fr-FR" sz="1800" b="0" i="0" u="none" strike="noStrike" dirty="0">
                          <a:solidFill>
                            <a:srgbClr val="000000"/>
                          </a:solidFill>
                          <a:effectLst/>
                          <a:latin typeface="Arial Narrow"/>
                        </a:rPr>
                        <a:t> </a:t>
                      </a:r>
                      <a:r>
                        <a:rPr lang="fr-FR" sz="1800" b="0" i="0" u="none" strike="noStrike" dirty="0" err="1">
                          <a:solidFill>
                            <a:srgbClr val="000000"/>
                          </a:solidFill>
                          <a:effectLst/>
                          <a:latin typeface="Arial Narrow"/>
                        </a:rPr>
                        <a:t>didactic</a:t>
                      </a:r>
                      <a:endParaRPr lang="fr-FR" sz="1800" b="0" i="0" u="none" strike="noStrike" dirty="0">
                        <a:solidFill>
                          <a:srgbClr val="000000"/>
                        </a:solidFill>
                        <a:effectLst/>
                        <a:latin typeface="Arial Narrow"/>
                      </a:endParaRPr>
                    </a:p>
                  </a:txBody>
                  <a:tcPr marL="9525" marR="9525" marT="9525" marB="0"/>
                </a:tc>
                <a:tc>
                  <a:txBody>
                    <a:bodyPr/>
                    <a:lstStyle/>
                    <a:p>
                      <a:pPr algn="l" fontAlgn="t"/>
                      <a:r>
                        <a:rPr lang="vi-VN" sz="1800" b="0" i="0" u="none" strike="noStrike" dirty="0">
                          <a:solidFill>
                            <a:srgbClr val="000000"/>
                          </a:solidFill>
                          <a:effectLst/>
                          <a:latin typeface="Arial Narrow"/>
                        </a:rPr>
                        <a:t>Raportul dintre numărul copiilor înrolaţi în instituțiile preșcolare şi numărul cadrelor didactice în anul şcolar de referinţă</a:t>
                      </a:r>
                    </a:p>
                  </a:txBody>
                  <a:tcPr marL="9525" marR="9525" marT="9525" marB="0"/>
                </a:tc>
                <a:tc>
                  <a:txBody>
                    <a:bodyPr/>
                    <a:lstStyle/>
                    <a:p>
                      <a:pPr algn="l" fontAlgn="t"/>
                      <a:r>
                        <a:rPr lang="en-GB" sz="1800" b="0" i="0" u="none" strike="noStrike" dirty="0">
                          <a:solidFill>
                            <a:srgbClr val="000000"/>
                          </a:solidFill>
                          <a:effectLst/>
                          <a:latin typeface="Arial Narrow"/>
                        </a:rPr>
                        <a:t>BNS</a:t>
                      </a:r>
                      <a:br>
                        <a:rPr lang="en-GB" sz="1800" b="0" i="0" u="none" strike="noStrike" dirty="0">
                          <a:solidFill>
                            <a:srgbClr val="000000"/>
                          </a:solidFill>
                          <a:effectLst/>
                          <a:latin typeface="Arial Narrow"/>
                        </a:rPr>
                      </a:br>
                      <a:endParaRPr lang="en-GB" sz="1800" b="0" i="0" u="none" strike="noStrike" dirty="0">
                        <a:solidFill>
                          <a:srgbClr val="000000"/>
                        </a:solidFill>
                        <a:effectLst/>
                        <a:latin typeface="Arial Narrow"/>
                      </a:endParaRPr>
                    </a:p>
                  </a:txBody>
                  <a:tcPr marL="9525" marR="9525" marT="9525" marB="0"/>
                </a:tc>
              </a:tr>
              <a:tr h="902231">
                <a:tc>
                  <a:txBody>
                    <a:bodyPr/>
                    <a:lstStyle/>
                    <a:p>
                      <a:pPr algn="l" fontAlgn="t"/>
                      <a:r>
                        <a:rPr lang="en-GB" sz="1800" b="0" i="0" u="none" strike="noStrike">
                          <a:solidFill>
                            <a:srgbClr val="000000"/>
                          </a:solidFill>
                          <a:effectLst/>
                          <a:latin typeface="Arial Narrow"/>
                        </a:rPr>
                        <a:t>IE6</a:t>
                      </a:r>
                    </a:p>
                  </a:txBody>
                  <a:tcPr marL="9525" marR="9525" marT="9525" marB="0"/>
                </a:tc>
                <a:tc>
                  <a:txBody>
                    <a:bodyPr/>
                    <a:lstStyle/>
                    <a:p>
                      <a:pPr algn="l" fontAlgn="t"/>
                      <a:r>
                        <a:rPr lang="vi-VN" sz="1800" b="0" i="0" u="none" strike="noStrike" dirty="0">
                          <a:solidFill>
                            <a:srgbClr val="000000"/>
                          </a:solidFill>
                          <a:effectLst/>
                          <a:latin typeface="Arial Narrow"/>
                        </a:rPr>
                        <a:t>Rata de utilizare a capacităţii instituţiilor preşcolare</a:t>
                      </a:r>
                    </a:p>
                  </a:txBody>
                  <a:tcPr marL="9525" marR="9525" marT="9525" marB="0"/>
                </a:tc>
                <a:tc>
                  <a:txBody>
                    <a:bodyPr/>
                    <a:lstStyle/>
                    <a:p>
                      <a:pPr algn="l" fontAlgn="t"/>
                      <a:r>
                        <a:rPr lang="vi-VN" sz="1800" b="0" i="0" u="none" strike="noStrike" dirty="0">
                          <a:solidFill>
                            <a:srgbClr val="000000"/>
                          </a:solidFill>
                          <a:effectLst/>
                          <a:latin typeface="Arial Narrow"/>
                        </a:rPr>
                        <a:t>Raportul dintre numărul de copii înrolaţi în instituţii preşcolare şi numărul total de locuri în aceste instituţii</a:t>
                      </a:r>
                    </a:p>
                  </a:txBody>
                  <a:tcPr marL="9525" marR="9525" marT="9525" marB="0"/>
                </a:tc>
                <a:tc>
                  <a:txBody>
                    <a:bodyPr/>
                    <a:lstStyle/>
                    <a:p>
                      <a:pPr algn="l" fontAlgn="t"/>
                      <a:r>
                        <a:rPr lang="en-GB" sz="1800" b="0" i="0" u="none" strike="noStrike">
                          <a:solidFill>
                            <a:srgbClr val="000000"/>
                          </a:solidFill>
                          <a:effectLst/>
                          <a:latin typeface="Arial Narrow"/>
                        </a:rPr>
                        <a:t>BNS</a:t>
                      </a:r>
                      <a:br>
                        <a:rPr lang="en-GB" sz="1800" b="0" i="0" u="none" strike="noStrike">
                          <a:solidFill>
                            <a:srgbClr val="000000"/>
                          </a:solidFill>
                          <a:effectLst/>
                          <a:latin typeface="Arial Narrow"/>
                        </a:rPr>
                      </a:br>
                      <a:endParaRPr lang="en-GB" sz="1800" b="0" i="0" u="none" strike="noStrike">
                        <a:solidFill>
                          <a:srgbClr val="000000"/>
                        </a:solidFill>
                        <a:effectLst/>
                        <a:latin typeface="Arial Narrow"/>
                      </a:endParaRPr>
                    </a:p>
                  </a:txBody>
                  <a:tcPr marL="9525" marR="9525" marT="9525" marB="0"/>
                </a:tc>
              </a:tr>
              <a:tr h="296142">
                <a:tc>
                  <a:txBody>
                    <a:bodyPr/>
                    <a:lstStyle/>
                    <a:p>
                      <a:pPr algn="l" fontAlgn="t"/>
                      <a:r>
                        <a:rPr lang="en-GB" sz="1800" b="1" i="0" u="none" strike="noStrike">
                          <a:solidFill>
                            <a:srgbClr val="000000"/>
                          </a:solidFill>
                          <a:effectLst/>
                          <a:latin typeface="Arial Narrow"/>
                        </a:rPr>
                        <a:t> </a:t>
                      </a:r>
                    </a:p>
                  </a:txBody>
                  <a:tcPr marL="9525" marR="9525" marT="9525" marB="0"/>
                </a:tc>
                <a:tc>
                  <a:txBody>
                    <a:bodyPr/>
                    <a:lstStyle/>
                    <a:p>
                      <a:pPr algn="r" fontAlgn="t"/>
                      <a:r>
                        <a:rPr lang="vi-VN" sz="1800" b="1" i="0" u="none" strike="noStrike" dirty="0">
                          <a:solidFill>
                            <a:srgbClr val="000000"/>
                          </a:solidFill>
                          <a:effectLst/>
                          <a:latin typeface="Arial Narrow"/>
                        </a:rPr>
                        <a:t>Învățămîntul școlar</a:t>
                      </a:r>
                    </a:p>
                  </a:txBody>
                  <a:tcPr marL="9525" marR="9525" marT="9525" marB="0"/>
                </a:tc>
                <a:tc>
                  <a:txBody>
                    <a:bodyPr/>
                    <a:lstStyle/>
                    <a:p>
                      <a:pPr algn="l" fontAlgn="t"/>
                      <a:r>
                        <a:rPr lang="en-GB" sz="1800" b="1" i="0" u="none" strike="noStrike" dirty="0">
                          <a:solidFill>
                            <a:srgbClr val="000000"/>
                          </a:solidFill>
                          <a:effectLst/>
                          <a:latin typeface="Arial Narrow"/>
                        </a:rPr>
                        <a:t> </a:t>
                      </a:r>
                    </a:p>
                  </a:txBody>
                  <a:tcPr marL="9525" marR="9525" marT="9525" marB="0"/>
                </a:tc>
                <a:tc>
                  <a:txBody>
                    <a:bodyPr/>
                    <a:lstStyle/>
                    <a:p>
                      <a:pPr algn="l" fontAlgn="t"/>
                      <a:r>
                        <a:rPr lang="en-GB" sz="1800" b="1" i="0" u="none" strike="noStrike">
                          <a:solidFill>
                            <a:srgbClr val="000000"/>
                          </a:solidFill>
                          <a:effectLst/>
                          <a:latin typeface="Arial Narrow"/>
                        </a:rPr>
                        <a:t> </a:t>
                      </a:r>
                    </a:p>
                  </a:txBody>
                  <a:tcPr marL="9525" marR="9525" marT="9525" marB="0"/>
                </a:tc>
              </a:tr>
              <a:tr h="641899">
                <a:tc>
                  <a:txBody>
                    <a:bodyPr/>
                    <a:lstStyle/>
                    <a:p>
                      <a:pPr algn="l" fontAlgn="t"/>
                      <a:r>
                        <a:rPr lang="en-GB" sz="1800" b="0" i="0" u="none" strike="noStrike">
                          <a:solidFill>
                            <a:srgbClr val="000000"/>
                          </a:solidFill>
                          <a:effectLst/>
                          <a:latin typeface="Arial Narrow"/>
                        </a:rPr>
                        <a:t>IE1</a:t>
                      </a:r>
                    </a:p>
                  </a:txBody>
                  <a:tcPr marL="9525" marR="9525" marT="9525" marB="0"/>
                </a:tc>
                <a:tc>
                  <a:txBody>
                    <a:bodyPr/>
                    <a:lstStyle/>
                    <a:p>
                      <a:pPr algn="l" fontAlgn="t"/>
                      <a:r>
                        <a:rPr lang="pt-BR" sz="1800" b="0" i="0" u="none" strike="noStrike" dirty="0">
                          <a:solidFill>
                            <a:srgbClr val="000000"/>
                          </a:solidFill>
                          <a:effectLst/>
                          <a:latin typeface="Arial Narrow"/>
                        </a:rPr>
                        <a:t>Ponderea populaţiei 7-15 ani în total populaţie </a:t>
                      </a:r>
                    </a:p>
                  </a:txBody>
                  <a:tcPr marL="9525" marR="9525" marT="9525" marB="0"/>
                </a:tc>
                <a:tc>
                  <a:txBody>
                    <a:bodyPr/>
                    <a:lstStyle/>
                    <a:p>
                      <a:pPr algn="l" fontAlgn="t"/>
                      <a:r>
                        <a:rPr lang="vi-VN" sz="1800" b="0" i="0" u="none" strike="noStrike" dirty="0">
                          <a:solidFill>
                            <a:srgbClr val="000000"/>
                          </a:solidFill>
                          <a:effectLst/>
                          <a:latin typeface="Arial Narrow"/>
                        </a:rPr>
                        <a:t>Raportul dintre populaţia în vîrstă de 7-15 ani în total populaţia comunei/localităţii</a:t>
                      </a:r>
                    </a:p>
                  </a:txBody>
                  <a:tcPr marL="9525" marR="9525" marT="9525" marB="0"/>
                </a:tc>
                <a:tc>
                  <a:txBody>
                    <a:bodyPr/>
                    <a:lstStyle/>
                    <a:p>
                      <a:pPr algn="l" fontAlgn="t"/>
                      <a:r>
                        <a:rPr lang="en-GB" sz="1800" b="0" i="0" u="none" strike="noStrike">
                          <a:solidFill>
                            <a:srgbClr val="000000"/>
                          </a:solidFill>
                          <a:effectLst/>
                          <a:latin typeface="Arial Narrow"/>
                        </a:rPr>
                        <a:t>BNS</a:t>
                      </a:r>
                    </a:p>
                  </a:txBody>
                  <a:tcPr marL="9525" marR="9525" marT="9525" marB="0"/>
                </a:tc>
              </a:tr>
              <a:tr h="582346">
                <a:tc>
                  <a:txBody>
                    <a:bodyPr/>
                    <a:lstStyle/>
                    <a:p>
                      <a:pPr algn="l" fontAlgn="t"/>
                      <a:r>
                        <a:rPr lang="en-GB" sz="1800" b="0" i="0" u="none" strike="noStrike">
                          <a:solidFill>
                            <a:srgbClr val="000000"/>
                          </a:solidFill>
                          <a:effectLst/>
                          <a:latin typeface="Arial Narrow"/>
                        </a:rPr>
                        <a:t>IE2</a:t>
                      </a:r>
                    </a:p>
                  </a:txBody>
                  <a:tcPr marL="9525" marR="9525" marT="9525" marB="0"/>
                </a:tc>
                <a:tc>
                  <a:txBody>
                    <a:bodyPr/>
                    <a:lstStyle/>
                    <a:p>
                      <a:pPr algn="l" fontAlgn="t"/>
                      <a:r>
                        <a:rPr lang="vi-VN" sz="1800" b="0" i="0" u="none" strike="noStrike" dirty="0">
                          <a:solidFill>
                            <a:srgbClr val="000000"/>
                          </a:solidFill>
                          <a:effectLst/>
                          <a:latin typeface="Arial Narrow"/>
                        </a:rPr>
                        <a:t>Accesul copiilor la instituţiile de învăţămînt obligatoriu</a:t>
                      </a:r>
                    </a:p>
                  </a:txBody>
                  <a:tcPr marL="9525" marR="9525" marT="9525" marB="0"/>
                </a:tc>
                <a:tc>
                  <a:txBody>
                    <a:bodyPr/>
                    <a:lstStyle/>
                    <a:p>
                      <a:pPr algn="l" fontAlgn="t"/>
                      <a:r>
                        <a:rPr lang="vi-VN" sz="1800" b="0" i="0" u="none" strike="noStrike" dirty="0">
                          <a:solidFill>
                            <a:srgbClr val="000000"/>
                          </a:solidFill>
                          <a:effectLst/>
                          <a:latin typeface="Arial Narrow"/>
                        </a:rPr>
                        <a:t>Distanţa medie pînă la localitatea unde este amplasată instituţia de învăţămînt obligatoriu</a:t>
                      </a:r>
                    </a:p>
                  </a:txBody>
                  <a:tcPr marL="9525" marR="9525" marT="9525" marB="0"/>
                </a:tc>
                <a:tc>
                  <a:txBody>
                    <a:bodyPr/>
                    <a:lstStyle/>
                    <a:p>
                      <a:pPr algn="l" fontAlgn="t"/>
                      <a:r>
                        <a:rPr lang="it-IT" sz="1800" b="0" i="0" u="none" strike="noStrike" dirty="0">
                          <a:solidFill>
                            <a:srgbClr val="000000"/>
                          </a:solidFill>
                          <a:effectLst/>
                          <a:latin typeface="Arial Narrow"/>
                        </a:rPr>
                        <a:t>Ci, C - BNS</a:t>
                      </a:r>
                      <a:br>
                        <a:rPr lang="it-IT" sz="1800" b="0" i="0" u="none" strike="noStrike" dirty="0">
                          <a:solidFill>
                            <a:srgbClr val="000000"/>
                          </a:solidFill>
                          <a:effectLst/>
                          <a:latin typeface="Arial Narrow"/>
                        </a:rPr>
                      </a:br>
                      <a:r>
                        <a:rPr lang="it-IT" sz="1800" b="0" i="0" u="none" strike="noStrike" dirty="0">
                          <a:solidFill>
                            <a:srgbClr val="000000"/>
                          </a:solidFill>
                          <a:effectLst/>
                          <a:latin typeface="Arial Narrow"/>
                        </a:rPr>
                        <a:t>Di - primăria</a:t>
                      </a:r>
                    </a:p>
                  </a:txBody>
                  <a:tcPr marL="9525" marR="9525" marT="9525" marB="0"/>
                </a:tc>
              </a:tr>
              <a:tr h="684807">
                <a:tc>
                  <a:txBody>
                    <a:bodyPr/>
                    <a:lstStyle/>
                    <a:p>
                      <a:pPr algn="l" fontAlgn="t"/>
                      <a:r>
                        <a:rPr lang="en-GB" sz="1800" b="0" i="0" u="none" strike="noStrike">
                          <a:solidFill>
                            <a:srgbClr val="000000"/>
                          </a:solidFill>
                          <a:effectLst/>
                          <a:latin typeface="Arial Narrow"/>
                        </a:rPr>
                        <a:t>IE3</a:t>
                      </a:r>
                    </a:p>
                  </a:txBody>
                  <a:tcPr marL="9525" marR="9525" marT="9525" marB="0"/>
                </a:tc>
                <a:tc>
                  <a:txBody>
                    <a:bodyPr/>
                    <a:lstStyle/>
                    <a:p>
                      <a:pPr algn="l" fontAlgn="t"/>
                      <a:r>
                        <a:rPr lang="it-IT" sz="1800" b="0" i="0" u="none" strike="noStrike">
                          <a:solidFill>
                            <a:srgbClr val="000000"/>
                          </a:solidFill>
                          <a:effectLst/>
                          <a:latin typeface="Arial Narrow"/>
                        </a:rPr>
                        <a:t>Accesul copiilor la învăţămîntul primar</a:t>
                      </a:r>
                    </a:p>
                  </a:txBody>
                  <a:tcPr marL="9525" marR="9525" marT="9525" marB="0"/>
                </a:tc>
                <a:tc>
                  <a:txBody>
                    <a:bodyPr/>
                    <a:lstStyle/>
                    <a:p>
                      <a:pPr algn="l" fontAlgn="t"/>
                      <a:r>
                        <a:rPr lang="vi-VN" sz="1800" b="0" i="0" u="none" strike="noStrike" dirty="0">
                          <a:solidFill>
                            <a:srgbClr val="000000"/>
                          </a:solidFill>
                          <a:effectLst/>
                          <a:latin typeface="Arial Narrow"/>
                        </a:rPr>
                        <a:t>Distanţa medie pînă la localitatea unde este amplasată instituţia de învăţămînt primar</a:t>
                      </a:r>
                    </a:p>
                  </a:txBody>
                  <a:tcPr marL="9525" marR="9525" marT="9525" marB="0"/>
                </a:tc>
                <a:tc>
                  <a:txBody>
                    <a:bodyPr/>
                    <a:lstStyle/>
                    <a:p>
                      <a:pPr algn="l" fontAlgn="t"/>
                      <a:r>
                        <a:rPr lang="it-IT" sz="1800" b="0" i="0" u="none" strike="noStrike" dirty="0">
                          <a:solidFill>
                            <a:srgbClr val="000000"/>
                          </a:solidFill>
                          <a:effectLst/>
                          <a:latin typeface="Arial Narrow"/>
                        </a:rPr>
                        <a:t>Ci, C - BNS</a:t>
                      </a:r>
                      <a:br>
                        <a:rPr lang="it-IT" sz="1800" b="0" i="0" u="none" strike="noStrike" dirty="0">
                          <a:solidFill>
                            <a:srgbClr val="000000"/>
                          </a:solidFill>
                          <a:effectLst/>
                          <a:latin typeface="Arial Narrow"/>
                        </a:rPr>
                      </a:br>
                      <a:r>
                        <a:rPr lang="it-IT" sz="1800" b="0" i="0" u="none" strike="noStrike" dirty="0">
                          <a:solidFill>
                            <a:srgbClr val="000000"/>
                          </a:solidFill>
                          <a:effectLst/>
                          <a:latin typeface="Arial Narrow"/>
                        </a:rPr>
                        <a:t>Di - primăria</a:t>
                      </a:r>
                    </a:p>
                  </a:txBody>
                  <a:tcPr marL="9525" marR="9525" marT="9525" marB="0"/>
                </a:tc>
              </a:tr>
            </a:tbl>
          </a:graphicData>
        </a:graphic>
      </p:graphicFrame>
    </p:spTree>
    <p:extLst>
      <p:ext uri="{BB962C8B-B14F-4D97-AF65-F5344CB8AC3E}">
        <p14:creationId xmlns:p14="http://schemas.microsoft.com/office/powerpoint/2010/main" val="955856772"/>
      </p:ext>
    </p:extLst>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6336704" cy="288032"/>
          </a:xfrm>
        </p:spPr>
        <p:txBody>
          <a:bodyPr/>
          <a:lstStyle/>
          <a:p>
            <a:pPr eaLnBrk="1" fontAlgn="t" hangingPunct="1">
              <a:spcBef>
                <a:spcPts val="0"/>
              </a:spcBef>
              <a:spcAft>
                <a:spcPts val="0"/>
              </a:spcAft>
              <a:defRPr/>
            </a:pPr>
            <a:r>
              <a:rPr lang="vi-VN" sz="2800" b="1" dirty="0">
                <a:solidFill>
                  <a:schemeClr val="bg1"/>
                </a:solidFill>
              </a:rPr>
              <a:t>Deprivarea </a:t>
            </a:r>
            <a:r>
              <a:rPr lang="ro-MO" sz="2800" b="1" dirty="0" smtClean="0">
                <a:solidFill>
                  <a:schemeClr val="bg1"/>
                </a:solidFill>
              </a:rPr>
              <a:t>de servicii de educație</a:t>
            </a:r>
            <a:endParaRPr lang="en-GB" sz="2800" b="1" dirty="0">
              <a:solidFill>
                <a:schemeClr val="bg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06759648"/>
              </p:ext>
            </p:extLst>
          </p:nvPr>
        </p:nvGraphicFramePr>
        <p:xfrm>
          <a:off x="457200" y="764704"/>
          <a:ext cx="8229600" cy="5102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04588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16632"/>
            <a:ext cx="5976664" cy="288032"/>
          </a:xfrm>
        </p:spPr>
        <p:txBody>
          <a:bodyPr/>
          <a:lstStyle/>
          <a:p>
            <a:pPr>
              <a:spcBef>
                <a:spcPts val="1800"/>
              </a:spcBef>
              <a:spcAft>
                <a:spcPts val="1200"/>
              </a:spcAft>
              <a:defRPr/>
            </a:pPr>
            <a:r>
              <a:rPr lang="ro-MO" sz="2800" b="1" dirty="0" smtClean="0">
                <a:solidFill>
                  <a:srgbClr val="EFEFFF"/>
                </a:solidFill>
                <a:effectLst>
                  <a:outerShdw blurRad="38100" dist="38100" dir="2700000" algn="tl">
                    <a:srgbClr val="000000">
                      <a:alpha val="43137"/>
                    </a:srgbClr>
                  </a:outerShdw>
                </a:effectLst>
              </a:rPr>
              <a:t>Rezultate </a:t>
            </a:r>
            <a:endParaRPr lang="ro-RO" sz="1200" i="1" dirty="0">
              <a:solidFill>
                <a:srgbClr val="EFEFFF"/>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47419014"/>
              </p:ext>
            </p:extLst>
          </p:nvPr>
        </p:nvGraphicFramePr>
        <p:xfrm>
          <a:off x="251520" y="497150"/>
          <a:ext cx="8640961" cy="6019081"/>
        </p:xfrm>
        <a:graphic>
          <a:graphicData uri="http://schemas.openxmlformats.org/drawingml/2006/table">
            <a:tbl>
              <a:tblPr firstRow="1" bandRow="1">
                <a:tableStyleId>{5C22544A-7EE6-4342-B048-85BDC9FD1C3A}</a:tableStyleId>
              </a:tblPr>
              <a:tblGrid>
                <a:gridCol w="432048"/>
                <a:gridCol w="2592288"/>
                <a:gridCol w="4608512"/>
                <a:gridCol w="1008113"/>
              </a:tblGrid>
              <a:tr h="359742">
                <a:tc>
                  <a:txBody>
                    <a:bodyPr/>
                    <a:lstStyle/>
                    <a:p>
                      <a:pPr algn="l" fontAlgn="t"/>
                      <a:r>
                        <a:rPr lang="en-GB" sz="2200" b="1" i="0" u="none" strike="noStrike" dirty="0">
                          <a:solidFill>
                            <a:srgbClr val="000000"/>
                          </a:solidFill>
                          <a:effectLst/>
                          <a:latin typeface="Arial Narrow"/>
                        </a:rPr>
                        <a:t>Nr. </a:t>
                      </a:r>
                    </a:p>
                  </a:txBody>
                  <a:tcPr marL="9525" marR="9525" marT="9525" marB="0"/>
                </a:tc>
                <a:tc>
                  <a:txBody>
                    <a:bodyPr/>
                    <a:lstStyle/>
                    <a:p>
                      <a:pPr algn="l" fontAlgn="b"/>
                      <a:r>
                        <a:rPr lang="en-GB" sz="2200" b="1" i="0" u="none" strike="noStrike" dirty="0" err="1">
                          <a:solidFill>
                            <a:srgbClr val="000000"/>
                          </a:solidFill>
                          <a:effectLst/>
                          <a:latin typeface="Arial Narrow"/>
                        </a:rPr>
                        <a:t>Denumire</a:t>
                      </a:r>
                      <a:r>
                        <a:rPr lang="en-GB" sz="2200" b="1" i="0" u="none" strike="noStrike" dirty="0">
                          <a:solidFill>
                            <a:srgbClr val="000000"/>
                          </a:solidFill>
                          <a:effectLst/>
                          <a:latin typeface="Arial Narrow"/>
                        </a:rPr>
                        <a:t> Indicator</a:t>
                      </a:r>
                    </a:p>
                  </a:txBody>
                  <a:tcPr marL="9525" marR="9525" marT="9525" marB="0" anchor="b"/>
                </a:tc>
                <a:tc>
                  <a:txBody>
                    <a:bodyPr/>
                    <a:lstStyle/>
                    <a:p>
                      <a:pPr algn="l" fontAlgn="b"/>
                      <a:r>
                        <a:rPr lang="en-GB" sz="2200" b="1" i="0" u="none" strike="noStrike" dirty="0" err="1">
                          <a:solidFill>
                            <a:srgbClr val="000000"/>
                          </a:solidFill>
                          <a:effectLst/>
                          <a:latin typeface="Arial Narrow"/>
                        </a:rPr>
                        <a:t>Definiţia</a:t>
                      </a:r>
                      <a:r>
                        <a:rPr lang="en-GB" sz="2200" b="1" i="0" u="none" strike="noStrike" dirty="0">
                          <a:solidFill>
                            <a:srgbClr val="000000"/>
                          </a:solidFill>
                          <a:effectLst/>
                          <a:latin typeface="Arial Narrow"/>
                        </a:rPr>
                        <a:t> </a:t>
                      </a:r>
                      <a:r>
                        <a:rPr lang="en-GB" sz="2200" b="1" i="0" u="none" strike="noStrike" dirty="0" err="1">
                          <a:solidFill>
                            <a:srgbClr val="000000"/>
                          </a:solidFill>
                          <a:effectLst/>
                          <a:latin typeface="Arial Narrow"/>
                        </a:rPr>
                        <a:t>indicatorului</a:t>
                      </a:r>
                      <a:endParaRPr lang="en-GB" sz="2200" b="1" i="0" u="none" strike="noStrike" dirty="0">
                        <a:solidFill>
                          <a:srgbClr val="000000"/>
                        </a:solidFill>
                        <a:effectLst/>
                        <a:latin typeface="Arial Narrow"/>
                      </a:endParaRPr>
                    </a:p>
                  </a:txBody>
                  <a:tcPr marL="9525" marR="9525" marT="9525" marB="0" anchor="b"/>
                </a:tc>
                <a:tc>
                  <a:txBody>
                    <a:bodyPr/>
                    <a:lstStyle/>
                    <a:p>
                      <a:pPr algn="l" fontAlgn="b"/>
                      <a:r>
                        <a:rPr lang="en-GB" sz="2200" b="1" i="0" u="none" strike="noStrike" dirty="0" err="1" smtClean="0">
                          <a:solidFill>
                            <a:srgbClr val="000000"/>
                          </a:solidFill>
                          <a:effectLst/>
                          <a:latin typeface="Arial Narrow"/>
                        </a:rPr>
                        <a:t>Sursa</a:t>
                      </a:r>
                      <a:endParaRPr lang="en-GB" sz="2200" b="1" i="0" u="none" strike="noStrike" dirty="0">
                        <a:solidFill>
                          <a:srgbClr val="000000"/>
                        </a:solidFill>
                        <a:effectLst/>
                        <a:latin typeface="Arial Narrow"/>
                      </a:endParaRPr>
                    </a:p>
                  </a:txBody>
                  <a:tcPr marL="9525" marR="9525" marT="9525" marB="0" anchor="b"/>
                </a:tc>
              </a:tr>
              <a:tr h="316406">
                <a:tc>
                  <a:txBody>
                    <a:bodyPr/>
                    <a:lstStyle/>
                    <a:p>
                      <a:pPr algn="l" fontAlgn="t"/>
                      <a:r>
                        <a:rPr lang="ro-MO" sz="1800" b="1" i="0" u="none" strike="noStrike" dirty="0" smtClean="0">
                          <a:solidFill>
                            <a:srgbClr val="000000"/>
                          </a:solidFill>
                          <a:effectLst/>
                          <a:latin typeface="Arial Narrow"/>
                        </a:rPr>
                        <a:t>VI</a:t>
                      </a:r>
                      <a:endParaRPr lang="en-GB" sz="1800" b="1" i="0" u="none" strike="noStrike" dirty="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vi-VN" sz="1800" b="1" i="0" u="none" strike="noStrike" dirty="0" smtClean="0">
                          <a:solidFill>
                            <a:srgbClr val="000000"/>
                          </a:solidFill>
                          <a:effectLst/>
                          <a:latin typeface="Arial Narrow"/>
                        </a:rPr>
                        <a:t>Deprivarea </a:t>
                      </a:r>
                      <a:r>
                        <a:rPr lang="ro-MO" sz="1800" b="1" i="0" u="none" strike="noStrike" dirty="0" smtClean="0">
                          <a:solidFill>
                            <a:srgbClr val="000000"/>
                          </a:solidFill>
                          <a:effectLst/>
                          <a:latin typeface="Arial Narrow"/>
                        </a:rPr>
                        <a:t>de infrastructură</a:t>
                      </a:r>
                      <a:endParaRPr lang="en-GB" sz="1800" b="1" i="0" u="none" strike="noStrike" dirty="0" smtClean="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GB" sz="1800" b="1" i="0" u="none" strike="noStrike" dirty="0" smtClean="0">
                        <a:solidFill>
                          <a:srgbClr val="000000"/>
                        </a:solidFill>
                        <a:effectLst/>
                        <a:latin typeface="Arial Narrow"/>
                      </a:endParaRPr>
                    </a:p>
                  </a:txBody>
                  <a:tcPr marL="9525" marR="9525" marT="9525" marB="0"/>
                </a:tc>
                <a:tc>
                  <a:txBody>
                    <a:bodyPr/>
                    <a:lstStyle/>
                    <a:p>
                      <a:pPr algn="l" fontAlgn="t"/>
                      <a:endParaRPr lang="en-GB" sz="1800" b="1" i="0" u="none" strike="noStrike" dirty="0">
                        <a:solidFill>
                          <a:srgbClr val="000000"/>
                        </a:solidFill>
                        <a:effectLst/>
                        <a:latin typeface="Arial Narrow"/>
                      </a:endParaRPr>
                    </a:p>
                  </a:txBody>
                  <a:tcPr marL="9525" marR="9525" marT="9525" marB="0"/>
                </a:tc>
              </a:tr>
              <a:tr h="296142">
                <a:tc>
                  <a:txBody>
                    <a:bodyPr/>
                    <a:lstStyle/>
                    <a:p>
                      <a:pPr algn="l" fontAlgn="t"/>
                      <a:r>
                        <a:rPr lang="en-GB" sz="1600" b="0" i="0" u="none" strike="noStrike" dirty="0">
                          <a:solidFill>
                            <a:srgbClr val="000000"/>
                          </a:solidFill>
                          <a:effectLst/>
                          <a:latin typeface="Arial Narrow"/>
                        </a:rPr>
                        <a:t> </a:t>
                      </a:r>
                    </a:p>
                  </a:txBody>
                  <a:tcPr marL="9525" marR="9525" marT="9525" marB="0"/>
                </a:tc>
                <a:tc>
                  <a:txBody>
                    <a:bodyPr/>
                    <a:lstStyle/>
                    <a:p>
                      <a:pPr algn="l" fontAlgn="t"/>
                      <a:r>
                        <a:rPr lang="en-GB" sz="1600" b="1" i="0" u="none" strike="noStrike" dirty="0" err="1">
                          <a:solidFill>
                            <a:srgbClr val="000000"/>
                          </a:solidFill>
                          <a:effectLst/>
                          <a:latin typeface="Arial Narrow"/>
                        </a:rPr>
                        <a:t>Drumuri</a:t>
                      </a:r>
                      <a:r>
                        <a:rPr lang="en-GB" sz="1600" b="1" i="0" u="none" strike="noStrike" dirty="0">
                          <a:solidFill>
                            <a:srgbClr val="000000"/>
                          </a:solidFill>
                          <a:effectLst/>
                          <a:latin typeface="Arial Narrow"/>
                        </a:rPr>
                        <a:t> </a:t>
                      </a:r>
                      <a:r>
                        <a:rPr lang="en-GB" sz="1600" b="1" i="0" u="none" strike="noStrike" dirty="0" err="1">
                          <a:solidFill>
                            <a:srgbClr val="000000"/>
                          </a:solidFill>
                          <a:effectLst/>
                          <a:latin typeface="Arial Narrow"/>
                        </a:rPr>
                        <a:t>și</a:t>
                      </a:r>
                      <a:r>
                        <a:rPr lang="en-GB" sz="1600" b="1" i="0" u="none" strike="noStrike" dirty="0">
                          <a:solidFill>
                            <a:srgbClr val="000000"/>
                          </a:solidFill>
                          <a:effectLst/>
                          <a:latin typeface="Arial Narrow"/>
                        </a:rPr>
                        <a:t> </a:t>
                      </a:r>
                      <a:r>
                        <a:rPr lang="en-GB" sz="1600" b="1" i="0" u="none" strike="noStrike" dirty="0" err="1">
                          <a:solidFill>
                            <a:srgbClr val="000000"/>
                          </a:solidFill>
                          <a:effectLst/>
                          <a:latin typeface="Arial Narrow"/>
                        </a:rPr>
                        <a:t>transporturi</a:t>
                      </a:r>
                      <a:endParaRPr lang="en-GB" sz="1600" b="1" i="0" u="none" strike="noStrike" dirty="0">
                        <a:solidFill>
                          <a:srgbClr val="000000"/>
                        </a:solidFill>
                        <a:effectLst/>
                        <a:latin typeface="Arial Narrow"/>
                      </a:endParaRPr>
                    </a:p>
                  </a:txBody>
                  <a:tcPr marL="9525" marR="9525" marT="9525" marB="0"/>
                </a:tc>
                <a:tc>
                  <a:txBody>
                    <a:bodyPr/>
                    <a:lstStyle/>
                    <a:p>
                      <a:pPr algn="l" fontAlgn="t"/>
                      <a:r>
                        <a:rPr lang="en-GB" sz="1600" b="0" i="0" u="none" strike="noStrike">
                          <a:solidFill>
                            <a:srgbClr val="000000"/>
                          </a:solidFill>
                          <a:effectLst/>
                          <a:latin typeface="Arial Narrow"/>
                        </a:rPr>
                        <a:t> </a:t>
                      </a:r>
                    </a:p>
                  </a:txBody>
                  <a:tcPr marL="9525" marR="9525" marT="9525" marB="0"/>
                </a:tc>
                <a:tc>
                  <a:txBody>
                    <a:bodyPr/>
                    <a:lstStyle/>
                    <a:p>
                      <a:pPr algn="l" fontAlgn="t"/>
                      <a:r>
                        <a:rPr lang="en-GB" sz="1600" b="0" i="0" u="none" strike="noStrike">
                          <a:solidFill>
                            <a:srgbClr val="000000"/>
                          </a:solidFill>
                          <a:effectLst/>
                          <a:latin typeface="Arial Narrow"/>
                        </a:rPr>
                        <a:t> </a:t>
                      </a:r>
                    </a:p>
                  </a:txBody>
                  <a:tcPr marL="9525" marR="9525" marT="9525" marB="0"/>
                </a:tc>
              </a:tr>
              <a:tr h="296142">
                <a:tc>
                  <a:txBody>
                    <a:bodyPr/>
                    <a:lstStyle/>
                    <a:p>
                      <a:pPr algn="l" fontAlgn="t"/>
                      <a:r>
                        <a:rPr lang="en-GB" sz="1600" b="0" i="0" u="none" strike="noStrike" dirty="0">
                          <a:solidFill>
                            <a:srgbClr val="000000"/>
                          </a:solidFill>
                          <a:effectLst/>
                          <a:latin typeface="Arial Narrow"/>
                        </a:rPr>
                        <a:t>IT1</a:t>
                      </a:r>
                    </a:p>
                  </a:txBody>
                  <a:tcPr marL="9525" marR="9525" marT="9525" marB="0"/>
                </a:tc>
                <a:tc>
                  <a:txBody>
                    <a:bodyPr/>
                    <a:lstStyle/>
                    <a:p>
                      <a:pPr algn="l" fontAlgn="t"/>
                      <a:r>
                        <a:rPr lang="vi-VN" sz="1600" b="0" i="0" u="none" strike="noStrike" dirty="0">
                          <a:solidFill>
                            <a:srgbClr val="000000"/>
                          </a:solidFill>
                          <a:effectLst/>
                          <a:latin typeface="Arial Narrow"/>
                        </a:rPr>
                        <a:t>Ponderea drumurilor cu acoperire rigidă, %</a:t>
                      </a:r>
                    </a:p>
                  </a:txBody>
                  <a:tcPr marL="9525" marR="9525" marT="9525" marB="0"/>
                </a:tc>
                <a:tc>
                  <a:txBody>
                    <a:bodyPr/>
                    <a:lstStyle/>
                    <a:p>
                      <a:pPr algn="l" fontAlgn="t"/>
                      <a:r>
                        <a:rPr lang="vi-VN" sz="1600" b="0" i="0" u="none" strike="noStrike">
                          <a:solidFill>
                            <a:srgbClr val="000000"/>
                          </a:solidFill>
                          <a:effectLst/>
                          <a:latin typeface="Arial Narrow"/>
                        </a:rPr>
                        <a:t>Raportul dinre lungimea drumurilor locale cu suprafata rigida si lungimea totală a drumurilor locale</a:t>
                      </a:r>
                    </a:p>
                  </a:txBody>
                  <a:tcPr marL="9525" marR="9525" marT="9525" marB="0"/>
                </a:tc>
                <a:tc>
                  <a:txBody>
                    <a:bodyPr/>
                    <a:lstStyle/>
                    <a:p>
                      <a:pPr algn="l" fontAlgn="t"/>
                      <a:r>
                        <a:rPr lang="vi-VN" sz="1600" b="0" i="0" u="none" strike="noStrike">
                          <a:solidFill>
                            <a:srgbClr val="000000"/>
                          </a:solidFill>
                          <a:effectLst/>
                          <a:latin typeface="Arial Narrow"/>
                        </a:rPr>
                        <a:t>Primăria</a:t>
                      </a:r>
                    </a:p>
                  </a:txBody>
                  <a:tcPr marL="9525" marR="9525" marT="9525" marB="0"/>
                </a:tc>
              </a:tr>
              <a:tr h="296142">
                <a:tc>
                  <a:txBody>
                    <a:bodyPr/>
                    <a:lstStyle/>
                    <a:p>
                      <a:pPr algn="l" fontAlgn="t"/>
                      <a:endParaRPr lang="en-GB" sz="1600" b="0" i="0" u="none" strike="noStrike" dirty="0">
                        <a:solidFill>
                          <a:srgbClr val="000000"/>
                        </a:solidFill>
                        <a:effectLst/>
                        <a:latin typeface="Arial Narrow"/>
                      </a:endParaRPr>
                    </a:p>
                  </a:txBody>
                  <a:tcPr marL="9525" marR="9525" marT="9525" marB="0"/>
                </a:tc>
                <a:tc>
                  <a:txBody>
                    <a:bodyPr/>
                    <a:lstStyle/>
                    <a:p>
                      <a:pPr algn="l" fontAlgn="t"/>
                      <a:r>
                        <a:rPr lang="vi-VN" sz="1600" b="0" i="0" u="none" strike="noStrike" dirty="0">
                          <a:solidFill>
                            <a:srgbClr val="C00000"/>
                          </a:solidFill>
                          <a:effectLst/>
                          <a:latin typeface="Arial Narrow"/>
                        </a:rPr>
                        <a:t>Ponderea drumurilor în stare bună şi foarte bună, %</a:t>
                      </a:r>
                    </a:p>
                  </a:txBody>
                  <a:tcPr marL="9525" marR="9525" marT="9525" marB="0"/>
                </a:tc>
                <a:tc>
                  <a:txBody>
                    <a:bodyPr/>
                    <a:lstStyle/>
                    <a:p>
                      <a:pPr algn="l" fontAlgn="t"/>
                      <a:r>
                        <a:rPr lang="vi-VN" sz="1600" b="0" i="0" u="none" strike="noStrike" dirty="0">
                          <a:solidFill>
                            <a:srgbClr val="C00000"/>
                          </a:solidFill>
                          <a:effectLst/>
                          <a:latin typeface="Arial Narrow"/>
                        </a:rPr>
                        <a:t>Raportul dintre drumurile în stare bună şi foarte bună în total drumuri cu acoperire rigidă </a:t>
                      </a:r>
                    </a:p>
                  </a:txBody>
                  <a:tcPr marL="9525" marR="9525" marT="9525" marB="0"/>
                </a:tc>
                <a:tc>
                  <a:txBody>
                    <a:bodyPr/>
                    <a:lstStyle/>
                    <a:p>
                      <a:pPr algn="l" fontAlgn="t"/>
                      <a:r>
                        <a:rPr lang="vi-VN" sz="1600" b="0" i="0" u="none" strike="noStrike" dirty="0">
                          <a:solidFill>
                            <a:srgbClr val="C00000"/>
                          </a:solidFill>
                          <a:effectLst/>
                          <a:latin typeface="Arial Narrow"/>
                        </a:rPr>
                        <a:t>Primăria</a:t>
                      </a:r>
                    </a:p>
                  </a:txBody>
                  <a:tcPr marL="9525" marR="9525" marT="9525" marB="0"/>
                </a:tc>
              </a:tr>
              <a:tr h="461094">
                <a:tc>
                  <a:txBody>
                    <a:bodyPr/>
                    <a:lstStyle/>
                    <a:p>
                      <a:pPr algn="l" fontAlgn="t"/>
                      <a:r>
                        <a:rPr lang="en-GB" sz="1600" b="0" i="0" u="none" strike="noStrike">
                          <a:solidFill>
                            <a:srgbClr val="000000"/>
                          </a:solidFill>
                          <a:effectLst/>
                          <a:latin typeface="Arial Narrow"/>
                        </a:rPr>
                        <a:t>IT2</a:t>
                      </a:r>
                    </a:p>
                  </a:txBody>
                  <a:tcPr marL="9525" marR="9525" marT="9525" marB="0"/>
                </a:tc>
                <a:tc>
                  <a:txBody>
                    <a:bodyPr/>
                    <a:lstStyle/>
                    <a:p>
                      <a:pPr algn="l" fontAlgn="t"/>
                      <a:r>
                        <a:rPr lang="vi-VN" sz="1600" b="0" i="0" u="none" strike="noStrike" dirty="0">
                          <a:solidFill>
                            <a:srgbClr val="000000"/>
                          </a:solidFill>
                          <a:effectLst/>
                          <a:latin typeface="Arial Narrow"/>
                        </a:rPr>
                        <a:t>Ponderea drumurilor în stare nesatisfăcătoare, %</a:t>
                      </a:r>
                    </a:p>
                  </a:txBody>
                  <a:tcPr marL="9525" marR="9525" marT="9525" marB="0"/>
                </a:tc>
                <a:tc>
                  <a:txBody>
                    <a:bodyPr/>
                    <a:lstStyle/>
                    <a:p>
                      <a:pPr algn="l" fontAlgn="t"/>
                      <a:r>
                        <a:rPr lang="vi-VN" sz="1600" b="0" i="0" u="none" strike="noStrike" dirty="0">
                          <a:solidFill>
                            <a:srgbClr val="000000"/>
                          </a:solidFill>
                          <a:effectLst/>
                          <a:latin typeface="Arial Narrow"/>
                        </a:rPr>
                        <a:t>Raportul dintre drumurile în stare nesatisfăcătoare în total drumuri </a:t>
                      </a:r>
                    </a:p>
                  </a:txBody>
                  <a:tcPr marL="9525" marR="9525" marT="9525" marB="0"/>
                </a:tc>
                <a:tc>
                  <a:txBody>
                    <a:bodyPr/>
                    <a:lstStyle/>
                    <a:p>
                      <a:pPr algn="l" fontAlgn="t"/>
                      <a:r>
                        <a:rPr lang="vi-VN" sz="1600" b="0" i="0" u="none" strike="noStrike">
                          <a:solidFill>
                            <a:srgbClr val="000000"/>
                          </a:solidFill>
                          <a:effectLst/>
                          <a:latin typeface="Arial Narrow"/>
                        </a:rPr>
                        <a:t>Primăria</a:t>
                      </a:r>
                    </a:p>
                  </a:txBody>
                  <a:tcPr marL="9525" marR="9525" marT="9525" marB="0"/>
                </a:tc>
              </a:tr>
              <a:tr h="251921">
                <a:tc>
                  <a:txBody>
                    <a:bodyPr/>
                    <a:lstStyle/>
                    <a:p>
                      <a:pPr algn="l" fontAlgn="t"/>
                      <a:r>
                        <a:rPr lang="en-GB" sz="1600" b="0" i="0" u="none" strike="noStrike">
                          <a:solidFill>
                            <a:srgbClr val="000000"/>
                          </a:solidFill>
                          <a:effectLst/>
                          <a:latin typeface="Arial Narrow"/>
                        </a:rPr>
                        <a:t>IT3</a:t>
                      </a:r>
                    </a:p>
                  </a:txBody>
                  <a:tcPr marL="9525" marR="9525" marT="9525" marB="0"/>
                </a:tc>
                <a:tc>
                  <a:txBody>
                    <a:bodyPr/>
                    <a:lstStyle/>
                    <a:p>
                      <a:pPr algn="l" fontAlgn="t"/>
                      <a:r>
                        <a:rPr lang="vi-VN" sz="1600" b="0" i="0" u="none" strike="noStrike">
                          <a:solidFill>
                            <a:srgbClr val="000000"/>
                          </a:solidFill>
                          <a:effectLst/>
                          <a:latin typeface="Arial Narrow"/>
                        </a:rPr>
                        <a:t>Numărul rutelor regulate pe săptămînă</a:t>
                      </a:r>
                    </a:p>
                  </a:txBody>
                  <a:tcPr marL="9525" marR="9525" marT="9525" marB="0"/>
                </a:tc>
                <a:tc>
                  <a:txBody>
                    <a:bodyPr/>
                    <a:lstStyle/>
                    <a:p>
                      <a:pPr algn="l" fontAlgn="t"/>
                      <a:r>
                        <a:rPr lang="pt-BR" sz="1600" b="0" i="0" u="none" strike="noStrike" dirty="0">
                          <a:solidFill>
                            <a:srgbClr val="000000"/>
                          </a:solidFill>
                          <a:effectLst/>
                          <a:latin typeface="Arial Narrow"/>
                        </a:rPr>
                        <a:t>Numărul mediu de rute regulate  între comună/localitate și centrul raional</a:t>
                      </a:r>
                    </a:p>
                  </a:txBody>
                  <a:tcPr marL="9525" marR="9525" marT="9525" marB="0"/>
                </a:tc>
                <a:tc>
                  <a:txBody>
                    <a:bodyPr/>
                    <a:lstStyle/>
                    <a:p>
                      <a:pPr algn="l" fontAlgn="t"/>
                      <a:r>
                        <a:rPr lang="it-IT" sz="1600" b="0" i="0" u="none" strike="noStrike" dirty="0" smtClean="0">
                          <a:solidFill>
                            <a:srgbClr val="000000"/>
                          </a:solidFill>
                          <a:effectLst/>
                          <a:latin typeface="Arial Narrow"/>
                        </a:rPr>
                        <a:t>Primaria</a:t>
                      </a:r>
                      <a:r>
                        <a:rPr lang="it-IT" sz="1600" b="0" i="0" u="none" strike="noStrike" dirty="0">
                          <a:solidFill>
                            <a:srgbClr val="000000"/>
                          </a:solidFill>
                          <a:effectLst/>
                          <a:latin typeface="Arial Narrow"/>
                        </a:rPr>
                        <a:t/>
                      </a:r>
                      <a:br>
                        <a:rPr lang="it-IT" sz="1600" b="0" i="0" u="none" strike="noStrike" dirty="0">
                          <a:solidFill>
                            <a:srgbClr val="000000"/>
                          </a:solidFill>
                          <a:effectLst/>
                          <a:latin typeface="Arial Narrow"/>
                        </a:rPr>
                      </a:br>
                      <a:r>
                        <a:rPr lang="it-IT" sz="1600" b="0" i="0" u="none" strike="noStrike" dirty="0">
                          <a:solidFill>
                            <a:srgbClr val="000000"/>
                          </a:solidFill>
                          <a:effectLst/>
                          <a:latin typeface="Arial Narrow"/>
                        </a:rPr>
                        <a:t>Pi, P - BNS</a:t>
                      </a:r>
                    </a:p>
                  </a:txBody>
                  <a:tcPr marL="9525" marR="9525" marT="9525" marB="0"/>
                </a:tc>
              </a:tr>
              <a:tr h="261901">
                <a:tc>
                  <a:txBody>
                    <a:bodyPr/>
                    <a:lstStyle/>
                    <a:p>
                      <a:pPr algn="l" fontAlgn="t"/>
                      <a:r>
                        <a:rPr lang="en-GB" sz="1600" b="1" i="0" u="none" strike="noStrike">
                          <a:solidFill>
                            <a:srgbClr val="000000"/>
                          </a:solidFill>
                          <a:effectLst/>
                          <a:latin typeface="Arial Narrow"/>
                        </a:rPr>
                        <a:t> </a:t>
                      </a:r>
                    </a:p>
                  </a:txBody>
                  <a:tcPr marL="9525" marR="9525" marT="9525" marB="0"/>
                </a:tc>
                <a:tc>
                  <a:txBody>
                    <a:bodyPr/>
                    <a:lstStyle/>
                    <a:p>
                      <a:pPr algn="l" fontAlgn="t"/>
                      <a:r>
                        <a:rPr lang="en-GB" sz="1600" b="1" i="0" u="none" strike="noStrike">
                          <a:solidFill>
                            <a:srgbClr val="000000"/>
                          </a:solidFill>
                          <a:effectLst/>
                          <a:latin typeface="Arial Narrow"/>
                        </a:rPr>
                        <a:t>Apa si Canalizare</a:t>
                      </a:r>
                    </a:p>
                  </a:txBody>
                  <a:tcPr marL="9525" marR="9525" marT="9525" marB="0"/>
                </a:tc>
                <a:tc>
                  <a:txBody>
                    <a:bodyPr/>
                    <a:lstStyle/>
                    <a:p>
                      <a:pPr algn="l" fontAlgn="b"/>
                      <a:endParaRPr lang="en-GB" sz="1600" b="0" i="0" u="none" strike="noStrike" dirty="0">
                        <a:solidFill>
                          <a:srgbClr val="000000"/>
                        </a:solidFill>
                        <a:effectLst/>
                        <a:latin typeface="Arial Narrow"/>
                      </a:endParaRPr>
                    </a:p>
                  </a:txBody>
                  <a:tcPr marL="9525" marR="9525" marT="9525" marB="0" anchor="b"/>
                </a:tc>
                <a:tc>
                  <a:txBody>
                    <a:bodyPr/>
                    <a:lstStyle/>
                    <a:p>
                      <a:pPr algn="l" fontAlgn="t"/>
                      <a:r>
                        <a:rPr lang="en-GB" sz="1600" b="1" i="0" u="none" strike="noStrike">
                          <a:solidFill>
                            <a:srgbClr val="000000"/>
                          </a:solidFill>
                          <a:effectLst/>
                          <a:latin typeface="Arial Narrow"/>
                        </a:rPr>
                        <a:t> </a:t>
                      </a:r>
                    </a:p>
                  </a:txBody>
                  <a:tcPr marL="9525" marR="9525" marT="9525" marB="0"/>
                </a:tc>
              </a:tr>
              <a:tr h="572935">
                <a:tc>
                  <a:txBody>
                    <a:bodyPr/>
                    <a:lstStyle/>
                    <a:p>
                      <a:pPr algn="l" fontAlgn="t"/>
                      <a:r>
                        <a:rPr lang="en-GB" sz="1600" b="0" i="0" u="none" strike="noStrike">
                          <a:solidFill>
                            <a:srgbClr val="000000"/>
                          </a:solidFill>
                          <a:effectLst/>
                          <a:latin typeface="Arial Narrow"/>
                        </a:rPr>
                        <a:t>IA1</a:t>
                      </a:r>
                    </a:p>
                  </a:txBody>
                  <a:tcPr marL="9525" marR="9525" marT="9525" marB="0"/>
                </a:tc>
                <a:tc>
                  <a:txBody>
                    <a:bodyPr/>
                    <a:lstStyle/>
                    <a:p>
                      <a:pPr algn="l" fontAlgn="t"/>
                      <a:r>
                        <a:rPr lang="it-IT" sz="1600" b="0" i="0" u="none" strike="noStrike">
                          <a:solidFill>
                            <a:srgbClr val="000000"/>
                          </a:solidFill>
                          <a:effectLst/>
                          <a:latin typeface="Arial Narrow"/>
                        </a:rPr>
                        <a:t>Densitatea rețelei de distribuție a apei potabile </a:t>
                      </a:r>
                    </a:p>
                  </a:txBody>
                  <a:tcPr marL="9525" marR="9525" marT="9525" marB="0"/>
                </a:tc>
                <a:tc>
                  <a:txBody>
                    <a:bodyPr/>
                    <a:lstStyle/>
                    <a:p>
                      <a:pPr algn="l" fontAlgn="t"/>
                      <a:r>
                        <a:rPr lang="vi-VN" sz="1600" b="0" i="0" u="none" strike="noStrike" dirty="0">
                          <a:solidFill>
                            <a:srgbClr val="000000"/>
                          </a:solidFill>
                          <a:effectLst/>
                          <a:latin typeface="Arial Narrow"/>
                        </a:rPr>
                        <a:t>Raportul dintre lungimea totală a rețelei de distribuție locală a apei potabile și suprafața de intravilan a comunei/localității</a:t>
                      </a:r>
                    </a:p>
                  </a:txBody>
                  <a:tcPr marL="9525" marR="9525" marT="9525" marB="0"/>
                </a:tc>
                <a:tc>
                  <a:txBody>
                    <a:bodyPr/>
                    <a:lstStyle/>
                    <a:p>
                      <a:pPr algn="l" fontAlgn="t"/>
                      <a:r>
                        <a:rPr lang="en-GB" sz="1600" b="0" i="0" u="none" strike="noStrike" dirty="0" err="1" smtClean="0">
                          <a:solidFill>
                            <a:srgbClr val="000000"/>
                          </a:solidFill>
                          <a:effectLst/>
                          <a:latin typeface="Arial Narrow"/>
                        </a:rPr>
                        <a:t>Primaria</a:t>
                      </a:r>
                      <a:r>
                        <a:rPr lang="en-GB" sz="1600" b="0" i="0" u="none" strike="noStrike" dirty="0">
                          <a:solidFill>
                            <a:srgbClr val="000000"/>
                          </a:solidFill>
                          <a:effectLst/>
                          <a:latin typeface="Arial Narrow"/>
                        </a:rPr>
                        <a:t/>
                      </a:r>
                      <a:br>
                        <a:rPr lang="en-GB" sz="1600" b="0" i="0" u="none" strike="noStrike" dirty="0">
                          <a:solidFill>
                            <a:srgbClr val="000000"/>
                          </a:solidFill>
                          <a:effectLst/>
                          <a:latin typeface="Arial Narrow"/>
                        </a:rPr>
                      </a:br>
                      <a:r>
                        <a:rPr lang="en-GB" sz="1600" b="0" i="0" u="none" strike="noStrike" dirty="0">
                          <a:solidFill>
                            <a:srgbClr val="000000"/>
                          </a:solidFill>
                          <a:effectLst/>
                          <a:latin typeface="Arial Narrow"/>
                        </a:rPr>
                        <a:t>S - ARFC</a:t>
                      </a:r>
                    </a:p>
                  </a:txBody>
                  <a:tcPr marL="9525" marR="9525" marT="9525" marB="0"/>
                </a:tc>
              </a:tr>
              <a:tr h="360040">
                <a:tc>
                  <a:txBody>
                    <a:bodyPr/>
                    <a:lstStyle/>
                    <a:p>
                      <a:pPr algn="l" fontAlgn="t"/>
                      <a:r>
                        <a:rPr lang="en-GB" sz="1600" b="0" i="0" u="none" strike="noStrike" dirty="0">
                          <a:solidFill>
                            <a:srgbClr val="C00000"/>
                          </a:solidFill>
                          <a:effectLst/>
                          <a:latin typeface="Arial Narrow"/>
                        </a:rPr>
                        <a:t>IA2</a:t>
                      </a:r>
                    </a:p>
                  </a:txBody>
                  <a:tcPr marL="9525" marR="9525" marT="9525" marB="0"/>
                </a:tc>
                <a:tc>
                  <a:txBody>
                    <a:bodyPr/>
                    <a:lstStyle/>
                    <a:p>
                      <a:pPr algn="l" fontAlgn="t"/>
                      <a:r>
                        <a:rPr lang="en-GB" sz="1600" b="0" i="0" u="none" strike="noStrike" dirty="0" err="1">
                          <a:solidFill>
                            <a:srgbClr val="C00000"/>
                          </a:solidFill>
                          <a:effectLst/>
                          <a:latin typeface="Arial Narrow"/>
                        </a:rPr>
                        <a:t>Densitatea</a:t>
                      </a:r>
                      <a:r>
                        <a:rPr lang="en-GB" sz="1600" b="0" i="0" u="none" strike="noStrike" dirty="0">
                          <a:solidFill>
                            <a:srgbClr val="C00000"/>
                          </a:solidFill>
                          <a:effectLst/>
                          <a:latin typeface="Arial Narrow"/>
                        </a:rPr>
                        <a:t> </a:t>
                      </a:r>
                      <a:r>
                        <a:rPr lang="en-GB" sz="1600" b="0" i="0" u="none" strike="noStrike" dirty="0" err="1">
                          <a:solidFill>
                            <a:srgbClr val="C00000"/>
                          </a:solidFill>
                          <a:effectLst/>
                          <a:latin typeface="Arial Narrow"/>
                        </a:rPr>
                        <a:t>rețelei</a:t>
                      </a:r>
                      <a:r>
                        <a:rPr lang="en-GB" sz="1600" b="0" i="0" u="none" strike="noStrike" dirty="0">
                          <a:solidFill>
                            <a:srgbClr val="C00000"/>
                          </a:solidFill>
                          <a:effectLst/>
                          <a:latin typeface="Arial Narrow"/>
                        </a:rPr>
                        <a:t> de </a:t>
                      </a:r>
                      <a:r>
                        <a:rPr lang="en-GB" sz="1600" b="0" i="0" u="none" strike="noStrike" dirty="0" err="1">
                          <a:solidFill>
                            <a:srgbClr val="C00000"/>
                          </a:solidFill>
                          <a:effectLst/>
                          <a:latin typeface="Arial Narrow"/>
                        </a:rPr>
                        <a:t>canalizare</a:t>
                      </a:r>
                      <a:r>
                        <a:rPr lang="en-GB" sz="1600" b="0" i="0" u="none" strike="noStrike" dirty="0">
                          <a:solidFill>
                            <a:srgbClr val="C00000"/>
                          </a:solidFill>
                          <a:effectLst/>
                          <a:latin typeface="Arial Narrow"/>
                        </a:rPr>
                        <a:t> </a:t>
                      </a:r>
                    </a:p>
                  </a:txBody>
                  <a:tcPr marL="9525" marR="9525" marT="9525" marB="0"/>
                </a:tc>
                <a:tc>
                  <a:txBody>
                    <a:bodyPr/>
                    <a:lstStyle/>
                    <a:p>
                      <a:pPr algn="l" fontAlgn="t"/>
                      <a:r>
                        <a:rPr lang="vi-VN" sz="1600" b="0" i="0" u="none" strike="noStrike" dirty="0">
                          <a:solidFill>
                            <a:srgbClr val="C00000"/>
                          </a:solidFill>
                          <a:effectLst/>
                          <a:latin typeface="Arial Narrow"/>
                        </a:rPr>
                        <a:t>Raportul dintre lungimea totală a rețelei sistemului de canalizare și suprafața de intravilan a comunei/localității</a:t>
                      </a:r>
                    </a:p>
                  </a:txBody>
                  <a:tcPr marL="9525" marR="9525" marT="9525" marB="0"/>
                </a:tc>
                <a:tc>
                  <a:txBody>
                    <a:bodyPr/>
                    <a:lstStyle/>
                    <a:p>
                      <a:pPr algn="l" fontAlgn="t"/>
                      <a:r>
                        <a:rPr lang="en-GB" sz="1600" b="0" i="0" u="none" strike="noStrike" dirty="0" err="1" smtClean="0">
                          <a:solidFill>
                            <a:srgbClr val="C00000"/>
                          </a:solidFill>
                          <a:effectLst/>
                          <a:latin typeface="Arial Narrow"/>
                        </a:rPr>
                        <a:t>Primaria</a:t>
                      </a:r>
                      <a:r>
                        <a:rPr lang="en-GB" sz="1600" b="0" i="0" u="none" strike="noStrike" dirty="0">
                          <a:solidFill>
                            <a:srgbClr val="C00000"/>
                          </a:solidFill>
                          <a:effectLst/>
                          <a:latin typeface="Arial Narrow"/>
                        </a:rPr>
                        <a:t/>
                      </a:r>
                      <a:br>
                        <a:rPr lang="en-GB" sz="1600" b="0" i="0" u="none" strike="noStrike" dirty="0">
                          <a:solidFill>
                            <a:srgbClr val="C00000"/>
                          </a:solidFill>
                          <a:effectLst/>
                          <a:latin typeface="Arial Narrow"/>
                        </a:rPr>
                      </a:br>
                      <a:r>
                        <a:rPr lang="en-GB" sz="1600" b="0" i="0" u="none" strike="noStrike" dirty="0">
                          <a:solidFill>
                            <a:srgbClr val="C00000"/>
                          </a:solidFill>
                          <a:effectLst/>
                          <a:latin typeface="Arial Narrow"/>
                        </a:rPr>
                        <a:t>S - ARFC</a:t>
                      </a:r>
                    </a:p>
                  </a:txBody>
                  <a:tcPr marL="9525" marR="9525" marT="9525" marB="0"/>
                </a:tc>
              </a:tr>
              <a:tr h="582346">
                <a:tc>
                  <a:txBody>
                    <a:bodyPr/>
                    <a:lstStyle/>
                    <a:p>
                      <a:pPr algn="l" fontAlgn="t"/>
                      <a:r>
                        <a:rPr lang="en-GB" sz="1600" b="0" i="0" u="none" strike="noStrike">
                          <a:solidFill>
                            <a:srgbClr val="000000"/>
                          </a:solidFill>
                          <a:effectLst/>
                          <a:latin typeface="Arial Narrow"/>
                        </a:rPr>
                        <a:t>IA3</a:t>
                      </a:r>
                    </a:p>
                  </a:txBody>
                  <a:tcPr marL="9525" marR="9525" marT="9525" marB="0"/>
                </a:tc>
                <a:tc>
                  <a:txBody>
                    <a:bodyPr/>
                    <a:lstStyle/>
                    <a:p>
                      <a:pPr algn="l" fontAlgn="t"/>
                      <a:r>
                        <a:rPr lang="vi-VN" sz="1600" b="0" i="0" u="none" strike="noStrike">
                          <a:solidFill>
                            <a:srgbClr val="000000"/>
                          </a:solidFill>
                          <a:effectLst/>
                          <a:latin typeface="Arial Narrow"/>
                        </a:rPr>
                        <a:t>Rata locuinţelor conectate la  sistem de alimentare cu apă</a:t>
                      </a:r>
                    </a:p>
                  </a:txBody>
                  <a:tcPr marL="9525" marR="9525" marT="9525" marB="0"/>
                </a:tc>
                <a:tc>
                  <a:txBody>
                    <a:bodyPr/>
                    <a:lstStyle/>
                    <a:p>
                      <a:pPr algn="l" fontAlgn="t"/>
                      <a:r>
                        <a:rPr lang="vi-VN" sz="1600" b="0" i="0" u="none" strike="noStrike" dirty="0">
                          <a:solidFill>
                            <a:srgbClr val="000000"/>
                          </a:solidFill>
                          <a:effectLst/>
                          <a:latin typeface="Arial Narrow"/>
                        </a:rPr>
                        <a:t>Raportul dintre numărul încăperilor locative (apartamente, case individuale) conectate la rețeaua de alimentare cu apă centralizată sau din fîntînă arteziană și numărul total al încăperilor locaitive din comună/localitate </a:t>
                      </a:r>
                    </a:p>
                  </a:txBody>
                  <a:tcPr marL="9525" marR="9525" marT="9525" marB="0"/>
                </a:tc>
                <a:tc>
                  <a:txBody>
                    <a:bodyPr/>
                    <a:lstStyle/>
                    <a:p>
                      <a:pPr algn="l" fontAlgn="t"/>
                      <a:r>
                        <a:rPr lang="en-GB" sz="1600" b="0" i="0" u="none" strike="noStrike" dirty="0">
                          <a:solidFill>
                            <a:srgbClr val="000000"/>
                          </a:solidFill>
                          <a:effectLst/>
                          <a:latin typeface="Arial Narrow"/>
                        </a:rPr>
                        <a:t>BNS</a:t>
                      </a:r>
                    </a:p>
                  </a:txBody>
                  <a:tcPr marL="9525" marR="9525" marT="9525" marB="0"/>
                </a:tc>
              </a:tr>
              <a:tr h="684807">
                <a:tc>
                  <a:txBody>
                    <a:bodyPr/>
                    <a:lstStyle/>
                    <a:p>
                      <a:pPr algn="l" fontAlgn="t"/>
                      <a:r>
                        <a:rPr lang="en-GB" sz="1600" b="0" i="0" u="none" strike="noStrike">
                          <a:solidFill>
                            <a:srgbClr val="000000"/>
                          </a:solidFill>
                          <a:effectLst/>
                          <a:latin typeface="Arial Narrow"/>
                        </a:rPr>
                        <a:t>IA4</a:t>
                      </a:r>
                    </a:p>
                  </a:txBody>
                  <a:tcPr marL="9525" marR="9525" marT="9525" marB="0"/>
                </a:tc>
                <a:tc>
                  <a:txBody>
                    <a:bodyPr/>
                    <a:lstStyle/>
                    <a:p>
                      <a:pPr algn="l" fontAlgn="t"/>
                      <a:r>
                        <a:rPr lang="en-GB" sz="1600" b="0" i="0" u="none" strike="noStrike">
                          <a:solidFill>
                            <a:srgbClr val="000000"/>
                          </a:solidFill>
                          <a:effectLst/>
                          <a:latin typeface="Arial Narrow"/>
                        </a:rPr>
                        <a:t>Rata locuinţelor conectate la sistem de canalizare</a:t>
                      </a:r>
                    </a:p>
                  </a:txBody>
                  <a:tcPr marL="9525" marR="9525" marT="9525" marB="0"/>
                </a:tc>
                <a:tc>
                  <a:txBody>
                    <a:bodyPr/>
                    <a:lstStyle/>
                    <a:p>
                      <a:pPr algn="l" fontAlgn="t"/>
                      <a:r>
                        <a:rPr lang="vi-VN" sz="1600" b="0" i="0" u="none" strike="noStrike" dirty="0">
                          <a:solidFill>
                            <a:srgbClr val="000000"/>
                          </a:solidFill>
                          <a:effectLst/>
                          <a:latin typeface="Arial Narrow"/>
                        </a:rPr>
                        <a:t>Raportul dintre numărul încăperilor locative (apartamente, case individuale) conectate la sistemul de canalizare și numărul total al încăperilor locaitive din comună/localitate </a:t>
                      </a:r>
                    </a:p>
                  </a:txBody>
                  <a:tcPr marL="9525" marR="9525" marT="9525" marB="0"/>
                </a:tc>
                <a:tc>
                  <a:txBody>
                    <a:bodyPr/>
                    <a:lstStyle/>
                    <a:p>
                      <a:pPr algn="l" fontAlgn="t"/>
                      <a:r>
                        <a:rPr lang="en-GB" sz="1600" b="0" i="0" u="none" strike="noStrike" dirty="0">
                          <a:solidFill>
                            <a:srgbClr val="000000"/>
                          </a:solidFill>
                          <a:effectLst/>
                          <a:latin typeface="Arial Narrow"/>
                        </a:rPr>
                        <a:t>BNS</a:t>
                      </a:r>
                    </a:p>
                  </a:txBody>
                  <a:tcPr marL="9525" marR="9525" marT="9525" marB="0"/>
                </a:tc>
              </a:tr>
            </a:tbl>
          </a:graphicData>
        </a:graphic>
      </p:graphicFrame>
    </p:spTree>
    <p:extLst>
      <p:ext uri="{BB962C8B-B14F-4D97-AF65-F5344CB8AC3E}">
        <p14:creationId xmlns:p14="http://schemas.microsoft.com/office/powerpoint/2010/main" val="1221566714"/>
      </p:ext>
    </p:extLst>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16632"/>
            <a:ext cx="5976664" cy="288032"/>
          </a:xfrm>
        </p:spPr>
        <p:txBody>
          <a:bodyPr/>
          <a:lstStyle/>
          <a:p>
            <a:pPr>
              <a:spcBef>
                <a:spcPts val="1800"/>
              </a:spcBef>
              <a:spcAft>
                <a:spcPts val="1200"/>
              </a:spcAft>
              <a:defRPr/>
            </a:pPr>
            <a:r>
              <a:rPr lang="ro-MO" sz="2800" b="1" dirty="0" smtClean="0">
                <a:solidFill>
                  <a:srgbClr val="EFEFFF"/>
                </a:solidFill>
                <a:effectLst>
                  <a:outerShdw blurRad="38100" dist="38100" dir="2700000" algn="tl">
                    <a:srgbClr val="000000">
                      <a:alpha val="43137"/>
                    </a:srgbClr>
                  </a:outerShdw>
                </a:effectLst>
              </a:rPr>
              <a:t>Rezultate </a:t>
            </a:r>
            <a:endParaRPr lang="ro-RO" sz="1200" i="1" dirty="0">
              <a:solidFill>
                <a:srgbClr val="EFEFFF"/>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01762377"/>
              </p:ext>
            </p:extLst>
          </p:nvPr>
        </p:nvGraphicFramePr>
        <p:xfrm>
          <a:off x="251520" y="497150"/>
          <a:ext cx="8640961" cy="6139396"/>
        </p:xfrm>
        <a:graphic>
          <a:graphicData uri="http://schemas.openxmlformats.org/drawingml/2006/table">
            <a:tbl>
              <a:tblPr firstRow="1" bandRow="1">
                <a:tableStyleId>{5C22544A-7EE6-4342-B048-85BDC9FD1C3A}</a:tableStyleId>
              </a:tblPr>
              <a:tblGrid>
                <a:gridCol w="432048"/>
                <a:gridCol w="2304256"/>
                <a:gridCol w="4824536"/>
                <a:gridCol w="1080121"/>
              </a:tblGrid>
              <a:tr h="340159">
                <a:tc>
                  <a:txBody>
                    <a:bodyPr/>
                    <a:lstStyle/>
                    <a:p>
                      <a:pPr algn="l" fontAlgn="t"/>
                      <a:r>
                        <a:rPr lang="en-GB" sz="2200" b="1" i="0" u="none" strike="noStrike" dirty="0">
                          <a:solidFill>
                            <a:srgbClr val="000000"/>
                          </a:solidFill>
                          <a:effectLst/>
                          <a:latin typeface="Arial Narrow"/>
                        </a:rPr>
                        <a:t>Nr. </a:t>
                      </a:r>
                    </a:p>
                  </a:txBody>
                  <a:tcPr marL="9525" marR="9525" marT="9525" marB="0"/>
                </a:tc>
                <a:tc>
                  <a:txBody>
                    <a:bodyPr/>
                    <a:lstStyle/>
                    <a:p>
                      <a:pPr algn="l" fontAlgn="b"/>
                      <a:r>
                        <a:rPr lang="en-GB" sz="2200" b="1" i="0" u="none" strike="noStrike" dirty="0" err="1">
                          <a:solidFill>
                            <a:srgbClr val="000000"/>
                          </a:solidFill>
                          <a:effectLst/>
                          <a:latin typeface="Arial Narrow"/>
                        </a:rPr>
                        <a:t>Denumire</a:t>
                      </a:r>
                      <a:r>
                        <a:rPr lang="en-GB" sz="2200" b="1" i="0" u="none" strike="noStrike" dirty="0">
                          <a:solidFill>
                            <a:srgbClr val="000000"/>
                          </a:solidFill>
                          <a:effectLst/>
                          <a:latin typeface="Arial Narrow"/>
                        </a:rPr>
                        <a:t> Indicator</a:t>
                      </a:r>
                    </a:p>
                  </a:txBody>
                  <a:tcPr marL="9525" marR="9525" marT="9525" marB="0" anchor="b"/>
                </a:tc>
                <a:tc>
                  <a:txBody>
                    <a:bodyPr/>
                    <a:lstStyle/>
                    <a:p>
                      <a:pPr algn="l" fontAlgn="b"/>
                      <a:r>
                        <a:rPr lang="en-GB" sz="2200" b="1" i="0" u="none" strike="noStrike" dirty="0" err="1">
                          <a:solidFill>
                            <a:srgbClr val="000000"/>
                          </a:solidFill>
                          <a:effectLst/>
                          <a:latin typeface="Arial Narrow"/>
                        </a:rPr>
                        <a:t>Definiţia</a:t>
                      </a:r>
                      <a:r>
                        <a:rPr lang="en-GB" sz="2200" b="1" i="0" u="none" strike="noStrike" dirty="0">
                          <a:solidFill>
                            <a:srgbClr val="000000"/>
                          </a:solidFill>
                          <a:effectLst/>
                          <a:latin typeface="Arial Narrow"/>
                        </a:rPr>
                        <a:t> </a:t>
                      </a:r>
                      <a:r>
                        <a:rPr lang="en-GB" sz="2200" b="1" i="0" u="none" strike="noStrike" dirty="0" err="1">
                          <a:solidFill>
                            <a:srgbClr val="000000"/>
                          </a:solidFill>
                          <a:effectLst/>
                          <a:latin typeface="Arial Narrow"/>
                        </a:rPr>
                        <a:t>indicatorului</a:t>
                      </a:r>
                      <a:endParaRPr lang="en-GB" sz="2200" b="1" i="0" u="none" strike="noStrike" dirty="0">
                        <a:solidFill>
                          <a:srgbClr val="000000"/>
                        </a:solidFill>
                        <a:effectLst/>
                        <a:latin typeface="Arial Narrow"/>
                      </a:endParaRPr>
                    </a:p>
                  </a:txBody>
                  <a:tcPr marL="9525" marR="9525" marT="9525" marB="0" anchor="b"/>
                </a:tc>
                <a:tc>
                  <a:txBody>
                    <a:bodyPr/>
                    <a:lstStyle/>
                    <a:p>
                      <a:pPr algn="l" fontAlgn="b"/>
                      <a:r>
                        <a:rPr lang="en-GB" sz="2200" b="1" i="0" u="none" strike="noStrike" dirty="0" err="1" smtClean="0">
                          <a:solidFill>
                            <a:srgbClr val="000000"/>
                          </a:solidFill>
                          <a:effectLst/>
                          <a:latin typeface="Arial Narrow"/>
                        </a:rPr>
                        <a:t>Sursa</a:t>
                      </a:r>
                      <a:endParaRPr lang="en-GB" sz="2200" b="1" i="0" u="none" strike="noStrike" dirty="0">
                        <a:solidFill>
                          <a:srgbClr val="000000"/>
                        </a:solidFill>
                        <a:effectLst/>
                        <a:latin typeface="Arial Narrow"/>
                      </a:endParaRPr>
                    </a:p>
                  </a:txBody>
                  <a:tcPr marL="9525" marR="9525" marT="9525" marB="0" anchor="b"/>
                </a:tc>
              </a:tr>
              <a:tr h="299182">
                <a:tc>
                  <a:txBody>
                    <a:bodyPr/>
                    <a:lstStyle/>
                    <a:p>
                      <a:pPr algn="l" fontAlgn="t"/>
                      <a:r>
                        <a:rPr lang="ro-MO" sz="1600" b="1" i="0" u="none" strike="noStrike" dirty="0" smtClean="0">
                          <a:solidFill>
                            <a:srgbClr val="000000"/>
                          </a:solidFill>
                          <a:effectLst/>
                          <a:latin typeface="Arial Narrow"/>
                        </a:rPr>
                        <a:t>VI</a:t>
                      </a:r>
                      <a:endParaRPr lang="en-GB" sz="1600" b="1" i="0" u="none" strike="noStrike" dirty="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vi-VN" sz="1600" b="1" i="0" u="none" strike="noStrike" dirty="0" smtClean="0">
                          <a:solidFill>
                            <a:srgbClr val="000000"/>
                          </a:solidFill>
                          <a:effectLst/>
                          <a:latin typeface="Arial Narrow"/>
                        </a:rPr>
                        <a:t>Deprivarea </a:t>
                      </a:r>
                      <a:r>
                        <a:rPr lang="ro-MO" sz="1600" b="1" i="0" u="none" strike="noStrike" dirty="0" smtClean="0">
                          <a:solidFill>
                            <a:srgbClr val="000000"/>
                          </a:solidFill>
                          <a:effectLst/>
                          <a:latin typeface="Arial Narrow"/>
                        </a:rPr>
                        <a:t>de infrastructură</a:t>
                      </a:r>
                      <a:endParaRPr lang="en-GB" sz="1600" b="1" i="0" u="none" strike="noStrike" dirty="0" smtClean="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ro-MO" sz="1600" b="1" i="0" u="none" strike="noStrike" dirty="0" smtClean="0">
                          <a:solidFill>
                            <a:srgbClr val="000000"/>
                          </a:solidFill>
                          <a:effectLst/>
                          <a:latin typeface="Arial Narrow"/>
                        </a:rPr>
                        <a:t> (continuare)</a:t>
                      </a:r>
                      <a:endParaRPr lang="en-GB" sz="1600" b="1" i="0" u="none" strike="noStrike" dirty="0" smtClean="0">
                        <a:solidFill>
                          <a:srgbClr val="000000"/>
                        </a:solidFill>
                        <a:effectLst/>
                        <a:latin typeface="Arial Narrow"/>
                      </a:endParaRPr>
                    </a:p>
                  </a:txBody>
                  <a:tcPr marL="9525" marR="9525" marT="9525" marB="0"/>
                </a:tc>
                <a:tc>
                  <a:txBody>
                    <a:bodyPr/>
                    <a:lstStyle/>
                    <a:p>
                      <a:pPr algn="l" fontAlgn="t"/>
                      <a:endParaRPr lang="en-GB" sz="1600" b="1" i="0" u="none" strike="noStrike" dirty="0">
                        <a:solidFill>
                          <a:srgbClr val="000000"/>
                        </a:solidFill>
                        <a:effectLst/>
                        <a:latin typeface="Arial Narrow"/>
                      </a:endParaRPr>
                    </a:p>
                  </a:txBody>
                  <a:tcPr marL="9525" marR="9525" marT="9525" marB="0"/>
                </a:tc>
              </a:tr>
              <a:tr h="280021">
                <a:tc>
                  <a:txBody>
                    <a:bodyPr/>
                    <a:lstStyle/>
                    <a:p>
                      <a:pPr algn="l" fontAlgn="t"/>
                      <a:r>
                        <a:rPr lang="en-GB" sz="1600" b="1" i="0" u="none" strike="noStrike" dirty="0">
                          <a:solidFill>
                            <a:srgbClr val="000000"/>
                          </a:solidFill>
                          <a:effectLst/>
                          <a:latin typeface="Arial Narrow"/>
                        </a:rPr>
                        <a:t> </a:t>
                      </a:r>
                    </a:p>
                  </a:txBody>
                  <a:tcPr marL="9525" marR="9525" marT="9525" marB="0"/>
                </a:tc>
                <a:tc>
                  <a:txBody>
                    <a:bodyPr/>
                    <a:lstStyle/>
                    <a:p>
                      <a:pPr algn="l" fontAlgn="t"/>
                      <a:r>
                        <a:rPr lang="vi-VN" sz="1600" b="1" i="0" u="none" strike="noStrike" dirty="0">
                          <a:solidFill>
                            <a:srgbClr val="000000"/>
                          </a:solidFill>
                          <a:effectLst/>
                          <a:latin typeface="Arial Narrow"/>
                        </a:rPr>
                        <a:t>Energetică</a:t>
                      </a:r>
                    </a:p>
                  </a:txBody>
                  <a:tcPr marL="9525" marR="9525" marT="9525" marB="0"/>
                </a:tc>
                <a:tc>
                  <a:txBody>
                    <a:bodyPr/>
                    <a:lstStyle/>
                    <a:p>
                      <a:pPr algn="l" fontAlgn="t"/>
                      <a:r>
                        <a:rPr lang="en-GB" sz="1600" b="1" i="0" u="none" strike="noStrike">
                          <a:solidFill>
                            <a:srgbClr val="000000"/>
                          </a:solidFill>
                          <a:effectLst/>
                          <a:latin typeface="Arial Narrow"/>
                        </a:rPr>
                        <a:t> </a:t>
                      </a:r>
                    </a:p>
                  </a:txBody>
                  <a:tcPr marL="9525" marR="9525" marT="9525" marB="0"/>
                </a:tc>
                <a:tc>
                  <a:txBody>
                    <a:bodyPr/>
                    <a:lstStyle/>
                    <a:p>
                      <a:pPr algn="l" fontAlgn="t"/>
                      <a:r>
                        <a:rPr lang="en-GB" sz="1600" b="1" i="0" u="none" strike="noStrike">
                          <a:solidFill>
                            <a:srgbClr val="000000"/>
                          </a:solidFill>
                          <a:effectLst/>
                          <a:latin typeface="Arial Narrow"/>
                        </a:rPr>
                        <a:t> </a:t>
                      </a:r>
                    </a:p>
                  </a:txBody>
                  <a:tcPr marL="9525" marR="9525" marT="9525" marB="0"/>
                </a:tc>
              </a:tr>
              <a:tr h="470139">
                <a:tc>
                  <a:txBody>
                    <a:bodyPr/>
                    <a:lstStyle/>
                    <a:p>
                      <a:pPr algn="l" fontAlgn="t"/>
                      <a:r>
                        <a:rPr lang="en-GB" sz="1600" b="0" i="0" u="none" strike="noStrike">
                          <a:solidFill>
                            <a:srgbClr val="000000"/>
                          </a:solidFill>
                          <a:effectLst/>
                          <a:latin typeface="Arial Narrow"/>
                        </a:rPr>
                        <a:t>IG1</a:t>
                      </a:r>
                    </a:p>
                  </a:txBody>
                  <a:tcPr marL="9525" marR="9525" marT="9525" marB="0"/>
                </a:tc>
                <a:tc>
                  <a:txBody>
                    <a:bodyPr/>
                    <a:lstStyle/>
                    <a:p>
                      <a:pPr algn="l" fontAlgn="t"/>
                      <a:r>
                        <a:rPr lang="en-GB" sz="1600" b="0" i="0" u="none" strike="noStrike" dirty="0" err="1">
                          <a:solidFill>
                            <a:srgbClr val="000000"/>
                          </a:solidFill>
                          <a:effectLst/>
                          <a:latin typeface="Arial Narrow"/>
                        </a:rPr>
                        <a:t>Densitatea</a:t>
                      </a:r>
                      <a:r>
                        <a:rPr lang="en-GB" sz="1600" b="0" i="0" u="none" strike="noStrike" dirty="0">
                          <a:solidFill>
                            <a:srgbClr val="000000"/>
                          </a:solidFill>
                          <a:effectLst/>
                          <a:latin typeface="Arial Narrow"/>
                        </a:rPr>
                        <a:t> </a:t>
                      </a:r>
                      <a:r>
                        <a:rPr lang="en-GB" sz="1600" b="0" i="0" u="none" strike="noStrike" dirty="0" err="1">
                          <a:solidFill>
                            <a:srgbClr val="000000"/>
                          </a:solidFill>
                          <a:effectLst/>
                          <a:latin typeface="Arial Narrow"/>
                        </a:rPr>
                        <a:t>rețelei</a:t>
                      </a:r>
                      <a:r>
                        <a:rPr lang="en-GB" sz="1600" b="0" i="0" u="none" strike="noStrike" dirty="0">
                          <a:solidFill>
                            <a:srgbClr val="000000"/>
                          </a:solidFill>
                          <a:effectLst/>
                          <a:latin typeface="Arial Narrow"/>
                        </a:rPr>
                        <a:t> </a:t>
                      </a:r>
                      <a:r>
                        <a:rPr lang="en-GB" sz="1600" b="0" i="0" u="none" strike="noStrike" dirty="0" err="1">
                          <a:solidFill>
                            <a:srgbClr val="000000"/>
                          </a:solidFill>
                          <a:effectLst/>
                          <a:latin typeface="Arial Narrow"/>
                        </a:rPr>
                        <a:t>conductelor</a:t>
                      </a:r>
                      <a:r>
                        <a:rPr lang="en-GB" sz="1600" b="0" i="0" u="none" strike="noStrike" dirty="0">
                          <a:solidFill>
                            <a:srgbClr val="000000"/>
                          </a:solidFill>
                          <a:effectLst/>
                          <a:latin typeface="Arial Narrow"/>
                        </a:rPr>
                        <a:t> de gaze </a:t>
                      </a:r>
                      <a:r>
                        <a:rPr lang="en-GB" sz="1600" b="0" i="0" u="none" strike="noStrike" dirty="0" err="1">
                          <a:solidFill>
                            <a:srgbClr val="000000"/>
                          </a:solidFill>
                          <a:effectLst/>
                          <a:latin typeface="Arial Narrow"/>
                        </a:rPr>
                        <a:t>naturale</a:t>
                      </a:r>
                      <a:r>
                        <a:rPr lang="en-GB" sz="1600" b="0" i="0" u="none" strike="noStrike" dirty="0">
                          <a:solidFill>
                            <a:srgbClr val="000000"/>
                          </a:solidFill>
                          <a:effectLst/>
                          <a:latin typeface="Arial Narrow"/>
                        </a:rPr>
                        <a:t> </a:t>
                      </a:r>
                    </a:p>
                  </a:txBody>
                  <a:tcPr marL="9525" marR="9525" marT="9525" marB="0"/>
                </a:tc>
                <a:tc>
                  <a:txBody>
                    <a:bodyPr/>
                    <a:lstStyle/>
                    <a:p>
                      <a:pPr algn="l" fontAlgn="t"/>
                      <a:r>
                        <a:rPr lang="vi-VN" sz="1600" b="0" i="0" u="none" strike="noStrike">
                          <a:solidFill>
                            <a:srgbClr val="000000"/>
                          </a:solidFill>
                          <a:effectLst/>
                          <a:latin typeface="Arial Narrow"/>
                        </a:rPr>
                        <a:t>Raportul dintre lungimea totală a rețelei conductelor de gaze și suprafața de intravilan a comunei/localității</a:t>
                      </a:r>
                    </a:p>
                  </a:txBody>
                  <a:tcPr marL="9525" marR="9525" marT="9525" marB="0"/>
                </a:tc>
                <a:tc>
                  <a:txBody>
                    <a:bodyPr/>
                    <a:lstStyle/>
                    <a:p>
                      <a:pPr algn="l" fontAlgn="t"/>
                      <a:r>
                        <a:rPr lang="en-GB" sz="1600" b="0" i="0" u="none" strike="noStrike" dirty="0" err="1" smtClean="0">
                          <a:solidFill>
                            <a:srgbClr val="000000"/>
                          </a:solidFill>
                          <a:effectLst/>
                          <a:latin typeface="Arial Narrow"/>
                        </a:rPr>
                        <a:t>Primaria</a:t>
                      </a:r>
                      <a:r>
                        <a:rPr lang="en-GB" sz="1600" b="0" i="0" u="none" strike="noStrike" dirty="0">
                          <a:solidFill>
                            <a:srgbClr val="000000"/>
                          </a:solidFill>
                          <a:effectLst/>
                          <a:latin typeface="Arial Narrow"/>
                        </a:rPr>
                        <a:t/>
                      </a:r>
                      <a:br>
                        <a:rPr lang="en-GB" sz="1600" b="0" i="0" u="none" strike="noStrike" dirty="0">
                          <a:solidFill>
                            <a:srgbClr val="000000"/>
                          </a:solidFill>
                          <a:effectLst/>
                          <a:latin typeface="Arial Narrow"/>
                        </a:rPr>
                      </a:br>
                      <a:r>
                        <a:rPr lang="en-GB" sz="1600" b="0" i="0" u="none" strike="noStrike" dirty="0" smtClean="0">
                          <a:solidFill>
                            <a:srgbClr val="000000"/>
                          </a:solidFill>
                          <a:effectLst/>
                          <a:latin typeface="Arial Narrow"/>
                        </a:rPr>
                        <a:t>ARFC</a:t>
                      </a:r>
                      <a:endParaRPr lang="en-GB" sz="1600" b="0" i="0" u="none" strike="noStrike" dirty="0">
                        <a:solidFill>
                          <a:srgbClr val="000000"/>
                        </a:solidFill>
                        <a:effectLst/>
                        <a:latin typeface="Arial Narrow"/>
                      </a:endParaRPr>
                    </a:p>
                  </a:txBody>
                  <a:tcPr marL="9525" marR="9525" marT="9525" marB="0"/>
                </a:tc>
              </a:tr>
              <a:tr h="470139">
                <a:tc>
                  <a:txBody>
                    <a:bodyPr/>
                    <a:lstStyle/>
                    <a:p>
                      <a:pPr algn="l" fontAlgn="t"/>
                      <a:r>
                        <a:rPr lang="en-GB" sz="1600" b="0" i="0" u="none" strike="noStrike">
                          <a:solidFill>
                            <a:srgbClr val="000000"/>
                          </a:solidFill>
                          <a:effectLst/>
                          <a:latin typeface="Arial Narrow"/>
                        </a:rPr>
                        <a:t>IG2</a:t>
                      </a:r>
                    </a:p>
                  </a:txBody>
                  <a:tcPr marL="9525" marR="9525" marT="9525" marB="0"/>
                </a:tc>
                <a:tc>
                  <a:txBody>
                    <a:bodyPr/>
                    <a:lstStyle/>
                    <a:p>
                      <a:pPr algn="l" fontAlgn="t"/>
                      <a:r>
                        <a:rPr lang="vi-VN" sz="1600" b="0" i="0" u="none" strike="noStrike" dirty="0">
                          <a:solidFill>
                            <a:srgbClr val="000000"/>
                          </a:solidFill>
                          <a:effectLst/>
                          <a:latin typeface="Arial Narrow"/>
                        </a:rPr>
                        <a:t>Ponderea clădirilor publice renovate, %</a:t>
                      </a:r>
                    </a:p>
                  </a:txBody>
                  <a:tcPr marL="9525" marR="9525" marT="9525" marB="0"/>
                </a:tc>
                <a:tc>
                  <a:txBody>
                    <a:bodyPr/>
                    <a:lstStyle/>
                    <a:p>
                      <a:pPr algn="l" fontAlgn="t"/>
                      <a:r>
                        <a:rPr lang="vi-VN" sz="1600" b="0" i="0" u="none" strike="noStrike" dirty="0">
                          <a:solidFill>
                            <a:srgbClr val="000000"/>
                          </a:solidFill>
                          <a:effectLst/>
                          <a:latin typeface="Arial Narrow"/>
                        </a:rPr>
                        <a:t>Raportul dintre suprafaţa totală a clădirelor publice eficientizate energetic şi suprafaţa totală a clădirilor publice</a:t>
                      </a:r>
                    </a:p>
                  </a:txBody>
                  <a:tcPr marL="9525" marR="9525" marT="9525" marB="0"/>
                </a:tc>
                <a:tc>
                  <a:txBody>
                    <a:bodyPr/>
                    <a:lstStyle/>
                    <a:p>
                      <a:pPr algn="l" fontAlgn="t"/>
                      <a:r>
                        <a:rPr lang="vi-VN" sz="1600" b="0" i="0" u="none" strike="noStrike">
                          <a:solidFill>
                            <a:srgbClr val="000000"/>
                          </a:solidFill>
                          <a:effectLst/>
                          <a:latin typeface="Arial Narrow"/>
                        </a:rPr>
                        <a:t>Primăria</a:t>
                      </a:r>
                    </a:p>
                  </a:txBody>
                  <a:tcPr marL="9525" marR="9525" marT="9525" marB="0"/>
                </a:tc>
              </a:tr>
              <a:tr h="931271">
                <a:tc>
                  <a:txBody>
                    <a:bodyPr/>
                    <a:lstStyle/>
                    <a:p>
                      <a:pPr algn="l" fontAlgn="t"/>
                      <a:r>
                        <a:rPr lang="en-GB" sz="1600" b="0" i="0" u="none" strike="noStrike">
                          <a:solidFill>
                            <a:srgbClr val="000000"/>
                          </a:solidFill>
                          <a:effectLst/>
                          <a:latin typeface="Arial Narrow"/>
                        </a:rPr>
                        <a:t>IG3</a:t>
                      </a:r>
                    </a:p>
                  </a:txBody>
                  <a:tcPr marL="9525" marR="9525" marT="9525" marB="0"/>
                </a:tc>
                <a:tc>
                  <a:txBody>
                    <a:bodyPr/>
                    <a:lstStyle/>
                    <a:p>
                      <a:pPr algn="l" fontAlgn="t"/>
                      <a:r>
                        <a:rPr lang="pt-BR" sz="1600" b="0" i="0" u="none" strike="noStrike">
                          <a:solidFill>
                            <a:srgbClr val="000000"/>
                          </a:solidFill>
                          <a:effectLst/>
                          <a:latin typeface="Arial Narrow"/>
                        </a:rPr>
                        <a:t>Rata locuințelor cu sistem propriu sau centralizat de încălzire </a:t>
                      </a:r>
                    </a:p>
                  </a:txBody>
                  <a:tcPr marL="9525" marR="9525" marT="9525" marB="0"/>
                </a:tc>
                <a:tc>
                  <a:txBody>
                    <a:bodyPr/>
                    <a:lstStyle/>
                    <a:p>
                      <a:pPr algn="l" fontAlgn="t"/>
                      <a:r>
                        <a:rPr lang="vi-VN" sz="1600" b="0" i="0" u="none" strike="noStrike" dirty="0">
                          <a:solidFill>
                            <a:srgbClr val="000000"/>
                          </a:solidFill>
                          <a:effectLst/>
                          <a:latin typeface="Arial Narrow"/>
                        </a:rPr>
                        <a:t>Raportul dintre numărul încăperilor locative (apartamente, case individuale) dotate cu sistem propriu sau centralizat de încălzire (exclusiv sobe) și numărul total al încăperilor locaitive din comună/localitate </a:t>
                      </a:r>
                    </a:p>
                  </a:txBody>
                  <a:tcPr marL="9525" marR="9525" marT="9525" marB="0"/>
                </a:tc>
                <a:tc>
                  <a:txBody>
                    <a:bodyPr/>
                    <a:lstStyle/>
                    <a:p>
                      <a:pPr algn="l" fontAlgn="t"/>
                      <a:r>
                        <a:rPr lang="en-GB" sz="1600" b="0" i="0" u="none" strike="noStrike">
                          <a:solidFill>
                            <a:srgbClr val="000000"/>
                          </a:solidFill>
                          <a:effectLst/>
                          <a:latin typeface="Arial Narrow"/>
                        </a:rPr>
                        <a:t>BNS</a:t>
                      </a:r>
                    </a:p>
                  </a:txBody>
                  <a:tcPr marL="9525" marR="9525" marT="9525" marB="0"/>
                </a:tc>
              </a:tr>
              <a:tr h="604611">
                <a:tc>
                  <a:txBody>
                    <a:bodyPr/>
                    <a:lstStyle/>
                    <a:p>
                      <a:pPr algn="l" fontAlgn="t"/>
                      <a:r>
                        <a:rPr lang="en-GB" sz="1600" b="0" i="0" u="none" strike="noStrike">
                          <a:solidFill>
                            <a:srgbClr val="000000"/>
                          </a:solidFill>
                          <a:effectLst/>
                          <a:latin typeface="Arial Narrow"/>
                        </a:rPr>
                        <a:t>IG4</a:t>
                      </a:r>
                    </a:p>
                  </a:txBody>
                  <a:tcPr marL="9525" marR="9525" marT="9525" marB="0"/>
                </a:tc>
                <a:tc>
                  <a:txBody>
                    <a:bodyPr/>
                    <a:lstStyle/>
                    <a:p>
                      <a:pPr algn="l" fontAlgn="t"/>
                      <a:r>
                        <a:rPr lang="en-GB" sz="1600" b="0" i="0" u="none" strike="noStrike">
                          <a:solidFill>
                            <a:srgbClr val="000000"/>
                          </a:solidFill>
                          <a:effectLst/>
                          <a:latin typeface="Arial Narrow"/>
                        </a:rPr>
                        <a:t>Rata locuinţelor conectate la sistemul de distribuție a gazelor naturale</a:t>
                      </a:r>
                    </a:p>
                  </a:txBody>
                  <a:tcPr marL="9525" marR="9525" marT="9525" marB="0"/>
                </a:tc>
                <a:tc>
                  <a:txBody>
                    <a:bodyPr/>
                    <a:lstStyle/>
                    <a:p>
                      <a:pPr algn="l" fontAlgn="t"/>
                      <a:r>
                        <a:rPr lang="vi-VN" sz="1600" b="0" i="0" u="none" strike="noStrike" dirty="0">
                          <a:solidFill>
                            <a:srgbClr val="000000"/>
                          </a:solidFill>
                          <a:effectLst/>
                          <a:latin typeface="Arial Narrow"/>
                        </a:rPr>
                        <a:t>Raportul dintre numărul încăperilor locative (apartamente, case individuale) conectate la rețeaua de distribuție a gazelor naturale și numărul total al încăperilor locaitive din comună/localitate </a:t>
                      </a:r>
                    </a:p>
                  </a:txBody>
                  <a:tcPr marL="9525" marR="9525" marT="9525" marB="0"/>
                </a:tc>
                <a:tc>
                  <a:txBody>
                    <a:bodyPr/>
                    <a:lstStyle/>
                    <a:p>
                      <a:pPr algn="l" fontAlgn="t"/>
                      <a:r>
                        <a:rPr lang="en-GB" sz="1600" b="0" i="0" u="none" strike="noStrike" dirty="0">
                          <a:solidFill>
                            <a:srgbClr val="000000"/>
                          </a:solidFill>
                          <a:effectLst/>
                          <a:latin typeface="Arial Narrow"/>
                        </a:rPr>
                        <a:t>BNS</a:t>
                      </a:r>
                    </a:p>
                  </a:txBody>
                  <a:tcPr marL="9525" marR="9525" marT="9525" marB="0"/>
                </a:tc>
              </a:tr>
              <a:tr h="239573">
                <a:tc>
                  <a:txBody>
                    <a:bodyPr/>
                    <a:lstStyle/>
                    <a:p>
                      <a:pPr algn="l" fontAlgn="t"/>
                      <a:r>
                        <a:rPr lang="en-GB" sz="1600" b="1" i="0" u="none" strike="noStrike">
                          <a:solidFill>
                            <a:srgbClr val="000000"/>
                          </a:solidFill>
                          <a:effectLst/>
                          <a:latin typeface="Arial Narrow"/>
                        </a:rPr>
                        <a:t> </a:t>
                      </a:r>
                    </a:p>
                  </a:txBody>
                  <a:tcPr marL="9525" marR="9525" marT="9525" marB="0"/>
                </a:tc>
                <a:tc>
                  <a:txBody>
                    <a:bodyPr/>
                    <a:lstStyle/>
                    <a:p>
                      <a:pPr algn="l" fontAlgn="t"/>
                      <a:r>
                        <a:rPr lang="en-GB" sz="1600" b="1" i="0" u="none" strike="noStrike">
                          <a:solidFill>
                            <a:srgbClr val="000000"/>
                          </a:solidFill>
                          <a:effectLst/>
                          <a:latin typeface="Arial Narrow"/>
                        </a:rPr>
                        <a:t>Comunicaţii</a:t>
                      </a:r>
                    </a:p>
                  </a:txBody>
                  <a:tcPr marL="9525" marR="9525" marT="9525" marB="0"/>
                </a:tc>
                <a:tc>
                  <a:txBody>
                    <a:bodyPr/>
                    <a:lstStyle/>
                    <a:p>
                      <a:pPr algn="l" fontAlgn="t"/>
                      <a:r>
                        <a:rPr lang="en-GB" sz="1600" b="1" i="0" u="none" strike="noStrike">
                          <a:solidFill>
                            <a:srgbClr val="000000"/>
                          </a:solidFill>
                          <a:effectLst/>
                          <a:latin typeface="Arial Narrow"/>
                        </a:rPr>
                        <a:t> </a:t>
                      </a:r>
                    </a:p>
                  </a:txBody>
                  <a:tcPr marL="9525" marR="9525" marT="9525" marB="0"/>
                </a:tc>
                <a:tc>
                  <a:txBody>
                    <a:bodyPr/>
                    <a:lstStyle/>
                    <a:p>
                      <a:pPr algn="l" fontAlgn="t"/>
                      <a:r>
                        <a:rPr lang="en-GB" sz="1600" b="1" i="0" u="none" strike="noStrike" dirty="0">
                          <a:solidFill>
                            <a:srgbClr val="000000"/>
                          </a:solidFill>
                          <a:effectLst/>
                          <a:latin typeface="Arial Narrow"/>
                        </a:rPr>
                        <a:t> </a:t>
                      </a:r>
                    </a:p>
                  </a:txBody>
                  <a:tcPr marL="9525" marR="9525" marT="9525" marB="0"/>
                </a:tc>
              </a:tr>
              <a:tr h="546305">
                <a:tc>
                  <a:txBody>
                    <a:bodyPr/>
                    <a:lstStyle/>
                    <a:p>
                      <a:pPr algn="l" fontAlgn="t"/>
                      <a:endParaRPr lang="en-GB" sz="1600" b="0" i="0" u="none" strike="noStrike" dirty="0">
                        <a:solidFill>
                          <a:srgbClr val="C00000"/>
                        </a:solidFill>
                        <a:effectLst/>
                        <a:latin typeface="Arial Narrow"/>
                      </a:endParaRPr>
                    </a:p>
                  </a:txBody>
                  <a:tcPr marL="9525" marR="9525" marT="9525" marB="0"/>
                </a:tc>
                <a:tc>
                  <a:txBody>
                    <a:bodyPr/>
                    <a:lstStyle/>
                    <a:p>
                      <a:pPr algn="l" fontAlgn="t"/>
                      <a:r>
                        <a:rPr lang="vi-VN" sz="1600" b="0" i="0" u="none" strike="noStrike" dirty="0">
                          <a:solidFill>
                            <a:srgbClr val="C00000"/>
                          </a:solidFill>
                          <a:effectLst/>
                          <a:latin typeface="Arial Narrow"/>
                        </a:rPr>
                        <a:t>Densitatea rețelei de telefonie fixă</a:t>
                      </a:r>
                    </a:p>
                  </a:txBody>
                  <a:tcPr marL="9525" marR="9525" marT="9525" marB="0"/>
                </a:tc>
                <a:tc>
                  <a:txBody>
                    <a:bodyPr/>
                    <a:lstStyle/>
                    <a:p>
                      <a:pPr algn="l" fontAlgn="t"/>
                      <a:r>
                        <a:rPr lang="vi-VN" sz="1600" b="0" i="0" u="none" strike="noStrike" dirty="0">
                          <a:solidFill>
                            <a:srgbClr val="C00000"/>
                          </a:solidFill>
                          <a:effectLst/>
                          <a:latin typeface="Arial Narrow"/>
                        </a:rPr>
                        <a:t>Lungimea totală a rețelei de telefonei fixă raportată la 100 km.p suprafața de intraviln a comunei/localității</a:t>
                      </a:r>
                    </a:p>
                  </a:txBody>
                  <a:tcPr marL="9525" marR="9525" marT="9525" marB="0"/>
                </a:tc>
                <a:tc>
                  <a:txBody>
                    <a:bodyPr/>
                    <a:lstStyle/>
                    <a:p>
                      <a:pPr algn="l" fontAlgn="t"/>
                      <a:r>
                        <a:rPr lang="en-GB" sz="1600" b="0" i="0" u="none" strike="noStrike" dirty="0" err="1" smtClean="0">
                          <a:solidFill>
                            <a:srgbClr val="C00000"/>
                          </a:solidFill>
                          <a:effectLst/>
                          <a:latin typeface="Arial Narrow"/>
                        </a:rPr>
                        <a:t>Moldtelecom</a:t>
                      </a:r>
                      <a:r>
                        <a:rPr lang="en-GB" sz="1600" b="0" i="0" u="none" strike="noStrike" dirty="0">
                          <a:solidFill>
                            <a:srgbClr val="C00000"/>
                          </a:solidFill>
                          <a:effectLst/>
                          <a:latin typeface="Arial Narrow"/>
                        </a:rPr>
                        <a:t/>
                      </a:r>
                      <a:br>
                        <a:rPr lang="en-GB" sz="1600" b="0" i="0" u="none" strike="noStrike" dirty="0">
                          <a:solidFill>
                            <a:srgbClr val="C00000"/>
                          </a:solidFill>
                          <a:effectLst/>
                          <a:latin typeface="Arial Narrow"/>
                        </a:rPr>
                      </a:br>
                      <a:r>
                        <a:rPr lang="en-GB" sz="1600" b="0" i="0" u="none" strike="noStrike" dirty="0">
                          <a:solidFill>
                            <a:srgbClr val="C00000"/>
                          </a:solidFill>
                          <a:effectLst/>
                          <a:latin typeface="Arial Narrow"/>
                        </a:rPr>
                        <a:t>S - ARFC</a:t>
                      </a:r>
                    </a:p>
                  </a:txBody>
                  <a:tcPr marL="9525" marR="9525" marT="9525" marB="0"/>
                </a:tc>
              </a:tr>
              <a:tr h="470139">
                <a:tc>
                  <a:txBody>
                    <a:bodyPr/>
                    <a:lstStyle/>
                    <a:p>
                      <a:pPr algn="l" fontAlgn="t"/>
                      <a:r>
                        <a:rPr lang="en-GB" sz="1600" b="0" i="0" u="none" strike="noStrike">
                          <a:solidFill>
                            <a:srgbClr val="000000"/>
                          </a:solidFill>
                          <a:effectLst/>
                          <a:latin typeface="Arial Narrow"/>
                        </a:rPr>
                        <a:t>IC1</a:t>
                      </a:r>
                    </a:p>
                  </a:txBody>
                  <a:tcPr marL="9525" marR="9525" marT="9525" marB="0"/>
                </a:tc>
                <a:tc>
                  <a:txBody>
                    <a:bodyPr/>
                    <a:lstStyle/>
                    <a:p>
                      <a:pPr algn="l" fontAlgn="t"/>
                      <a:r>
                        <a:rPr lang="es-ES" sz="1600" b="0" i="0" u="none" strike="noStrike">
                          <a:solidFill>
                            <a:srgbClr val="000000"/>
                          </a:solidFill>
                          <a:effectLst/>
                          <a:latin typeface="Arial Narrow"/>
                        </a:rPr>
                        <a:t>Proporţia abonaţilor la reaua de telefonie fixă</a:t>
                      </a:r>
                    </a:p>
                  </a:txBody>
                  <a:tcPr marL="9525" marR="9525" marT="9525" marB="0"/>
                </a:tc>
                <a:tc>
                  <a:txBody>
                    <a:bodyPr/>
                    <a:lstStyle/>
                    <a:p>
                      <a:pPr algn="l" fontAlgn="t"/>
                      <a:r>
                        <a:rPr lang="vi-VN" sz="1600" b="0" i="0" u="none" strike="noStrike" dirty="0">
                          <a:solidFill>
                            <a:srgbClr val="000000"/>
                          </a:solidFill>
                          <a:effectLst/>
                          <a:latin typeface="Arial Narrow"/>
                        </a:rPr>
                        <a:t>Numărul de abonați la reţeau de telefonie fixă raportat la 1000 populație din comună/localitate</a:t>
                      </a:r>
                    </a:p>
                  </a:txBody>
                  <a:tcPr marL="9525" marR="9525" marT="9525" marB="0"/>
                </a:tc>
                <a:tc>
                  <a:txBody>
                    <a:bodyPr/>
                    <a:lstStyle/>
                    <a:p>
                      <a:pPr algn="l" fontAlgn="t"/>
                      <a:r>
                        <a:rPr lang="en-GB" sz="1600" b="0" i="0" u="none" strike="noStrike">
                          <a:solidFill>
                            <a:srgbClr val="000000"/>
                          </a:solidFill>
                          <a:effectLst/>
                          <a:latin typeface="Arial Narrow"/>
                        </a:rPr>
                        <a:t>ANRCETI</a:t>
                      </a:r>
                      <a:br>
                        <a:rPr lang="en-GB" sz="1600" b="0" i="0" u="none" strike="noStrike">
                          <a:solidFill>
                            <a:srgbClr val="000000"/>
                          </a:solidFill>
                          <a:effectLst/>
                          <a:latin typeface="Arial Narrow"/>
                        </a:rPr>
                      </a:br>
                      <a:r>
                        <a:rPr lang="en-GB" sz="1600" b="0" i="0" u="none" strike="noStrike">
                          <a:solidFill>
                            <a:srgbClr val="000000"/>
                          </a:solidFill>
                          <a:effectLst/>
                          <a:latin typeface="Arial Narrow"/>
                        </a:rPr>
                        <a:t>P - BNS</a:t>
                      </a:r>
                    </a:p>
                  </a:txBody>
                  <a:tcPr marL="9525" marR="9525" marT="9525" marB="0"/>
                </a:tc>
              </a:tr>
              <a:tr h="550645">
                <a:tc>
                  <a:txBody>
                    <a:bodyPr/>
                    <a:lstStyle/>
                    <a:p>
                      <a:pPr algn="l" fontAlgn="t"/>
                      <a:r>
                        <a:rPr lang="en-GB" sz="1600" b="0" i="0" u="none" strike="noStrike">
                          <a:solidFill>
                            <a:srgbClr val="000000"/>
                          </a:solidFill>
                          <a:effectLst/>
                          <a:latin typeface="Arial Narrow"/>
                        </a:rPr>
                        <a:t>IC2</a:t>
                      </a:r>
                    </a:p>
                  </a:txBody>
                  <a:tcPr marL="9525" marR="9525" marT="9525" marB="0"/>
                </a:tc>
                <a:tc>
                  <a:txBody>
                    <a:bodyPr/>
                    <a:lstStyle/>
                    <a:p>
                      <a:pPr algn="l" fontAlgn="t"/>
                      <a:r>
                        <a:rPr lang="en-GB" sz="1600" b="0" i="0" u="none" strike="noStrike">
                          <a:solidFill>
                            <a:srgbClr val="000000"/>
                          </a:solidFill>
                          <a:effectLst/>
                          <a:latin typeface="Arial Narrow"/>
                        </a:rPr>
                        <a:t>Proportia abonaţilor la servicii multicanal</a:t>
                      </a:r>
                    </a:p>
                  </a:txBody>
                  <a:tcPr marL="9525" marR="9525" marT="9525" marB="0"/>
                </a:tc>
                <a:tc>
                  <a:txBody>
                    <a:bodyPr/>
                    <a:lstStyle/>
                    <a:p>
                      <a:pPr algn="l" fontAlgn="t"/>
                      <a:r>
                        <a:rPr lang="vi-VN" sz="1600" b="0" i="0" u="none" strike="noStrike">
                          <a:solidFill>
                            <a:srgbClr val="000000"/>
                          </a:solidFill>
                          <a:effectLst/>
                          <a:latin typeface="Arial Narrow"/>
                        </a:rPr>
                        <a:t>Numărul de abonați servicii multicanal raportat la 1000 populație din comună/localitate</a:t>
                      </a:r>
                    </a:p>
                  </a:txBody>
                  <a:tcPr marL="9525" marR="9525" marT="9525" marB="0"/>
                </a:tc>
                <a:tc>
                  <a:txBody>
                    <a:bodyPr/>
                    <a:lstStyle/>
                    <a:p>
                      <a:pPr algn="l" fontAlgn="t"/>
                      <a:r>
                        <a:rPr lang="en-GB" sz="1600" b="0" i="0" u="none" strike="noStrike">
                          <a:solidFill>
                            <a:srgbClr val="000000"/>
                          </a:solidFill>
                          <a:effectLst/>
                          <a:latin typeface="Arial Narrow"/>
                        </a:rPr>
                        <a:t>ANRCETI</a:t>
                      </a:r>
                      <a:br>
                        <a:rPr lang="en-GB" sz="1600" b="0" i="0" u="none" strike="noStrike">
                          <a:solidFill>
                            <a:srgbClr val="000000"/>
                          </a:solidFill>
                          <a:effectLst/>
                          <a:latin typeface="Arial Narrow"/>
                        </a:rPr>
                      </a:br>
                      <a:r>
                        <a:rPr lang="en-GB" sz="1600" b="0" i="0" u="none" strike="noStrike">
                          <a:solidFill>
                            <a:srgbClr val="000000"/>
                          </a:solidFill>
                          <a:effectLst/>
                          <a:latin typeface="Arial Narrow"/>
                        </a:rPr>
                        <a:t>P - BNS</a:t>
                      </a:r>
                    </a:p>
                  </a:txBody>
                  <a:tcPr marL="9525" marR="9525" marT="9525" marB="0"/>
                </a:tc>
              </a:tr>
              <a:tr h="647528">
                <a:tc>
                  <a:txBody>
                    <a:bodyPr/>
                    <a:lstStyle/>
                    <a:p>
                      <a:pPr algn="l" fontAlgn="t"/>
                      <a:r>
                        <a:rPr lang="en-GB" sz="1600" b="0" i="0" u="none" strike="noStrike">
                          <a:solidFill>
                            <a:srgbClr val="000000"/>
                          </a:solidFill>
                          <a:effectLst/>
                          <a:latin typeface="Arial Narrow"/>
                        </a:rPr>
                        <a:t>IC3</a:t>
                      </a:r>
                    </a:p>
                  </a:txBody>
                  <a:tcPr marL="9525" marR="9525" marT="9525" marB="0"/>
                </a:tc>
                <a:tc>
                  <a:txBody>
                    <a:bodyPr/>
                    <a:lstStyle/>
                    <a:p>
                      <a:pPr algn="l" fontAlgn="t"/>
                      <a:r>
                        <a:rPr lang="vi-VN" sz="1600" b="0" i="0" u="none" strike="noStrike">
                          <a:solidFill>
                            <a:srgbClr val="000000"/>
                          </a:solidFill>
                          <a:effectLst/>
                          <a:latin typeface="Arial Narrow"/>
                        </a:rPr>
                        <a:t>Rata de penetrare a internetului în bandă largă, %</a:t>
                      </a:r>
                    </a:p>
                  </a:txBody>
                  <a:tcPr marL="9525" marR="9525" marT="9525" marB="0"/>
                </a:tc>
                <a:tc>
                  <a:txBody>
                    <a:bodyPr/>
                    <a:lstStyle/>
                    <a:p>
                      <a:pPr algn="l" fontAlgn="t"/>
                      <a:r>
                        <a:rPr lang="vi-VN" sz="1600" b="0" i="0" u="none" strike="noStrike">
                          <a:solidFill>
                            <a:srgbClr val="000000"/>
                          </a:solidFill>
                          <a:effectLst/>
                          <a:latin typeface="Arial Narrow"/>
                        </a:rPr>
                        <a:t>Numărul abonaților cu conexiune internet în bandă largă raportat la 100 locuitori din comună/localitate</a:t>
                      </a:r>
                    </a:p>
                  </a:txBody>
                  <a:tcPr marL="9525" marR="9525" marT="9525" marB="0"/>
                </a:tc>
                <a:tc>
                  <a:txBody>
                    <a:bodyPr/>
                    <a:lstStyle/>
                    <a:p>
                      <a:pPr algn="l" fontAlgn="t"/>
                      <a:r>
                        <a:rPr lang="en-GB" sz="1600" b="0" i="0" u="none" strike="noStrike" dirty="0" smtClean="0">
                          <a:solidFill>
                            <a:srgbClr val="000000"/>
                          </a:solidFill>
                          <a:effectLst/>
                          <a:latin typeface="Arial Narrow"/>
                        </a:rPr>
                        <a:t>ANRCETI</a:t>
                      </a:r>
                      <a:r>
                        <a:rPr lang="en-GB" sz="1600" b="0" i="0" u="none" strike="noStrike" dirty="0">
                          <a:solidFill>
                            <a:srgbClr val="000000"/>
                          </a:solidFill>
                          <a:effectLst/>
                          <a:latin typeface="Arial Narrow"/>
                        </a:rPr>
                        <a:t/>
                      </a:r>
                      <a:br>
                        <a:rPr lang="en-GB" sz="1600" b="0" i="0" u="none" strike="noStrike" dirty="0">
                          <a:solidFill>
                            <a:srgbClr val="000000"/>
                          </a:solidFill>
                          <a:effectLst/>
                          <a:latin typeface="Arial Narrow"/>
                        </a:rPr>
                      </a:br>
                      <a:r>
                        <a:rPr lang="en-GB" sz="1600" b="0" i="0" u="none" strike="noStrike" dirty="0">
                          <a:solidFill>
                            <a:srgbClr val="000000"/>
                          </a:solidFill>
                          <a:effectLst/>
                          <a:latin typeface="Arial Narrow"/>
                        </a:rPr>
                        <a:t>P - BNS</a:t>
                      </a:r>
                    </a:p>
                  </a:txBody>
                  <a:tcPr marL="9525" marR="9525" marT="9525" marB="0"/>
                </a:tc>
              </a:tr>
            </a:tbl>
          </a:graphicData>
        </a:graphic>
      </p:graphicFrame>
    </p:spTree>
    <p:extLst>
      <p:ext uri="{BB962C8B-B14F-4D97-AF65-F5344CB8AC3E}">
        <p14:creationId xmlns:p14="http://schemas.microsoft.com/office/powerpoint/2010/main" val="1766133712"/>
      </p:ext>
    </p:extLst>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6336704" cy="288032"/>
          </a:xfrm>
        </p:spPr>
        <p:txBody>
          <a:bodyPr/>
          <a:lstStyle/>
          <a:p>
            <a:pPr eaLnBrk="1" fontAlgn="t" hangingPunct="1">
              <a:spcBef>
                <a:spcPts val="0"/>
              </a:spcBef>
              <a:spcAft>
                <a:spcPts val="0"/>
              </a:spcAft>
              <a:defRPr/>
            </a:pPr>
            <a:r>
              <a:rPr lang="vi-VN" sz="2800" b="1" dirty="0">
                <a:solidFill>
                  <a:schemeClr val="bg1"/>
                </a:solidFill>
              </a:rPr>
              <a:t>Deprivarea </a:t>
            </a:r>
            <a:r>
              <a:rPr lang="ro-MO" sz="2800" b="1" dirty="0" smtClean="0">
                <a:solidFill>
                  <a:schemeClr val="bg1"/>
                </a:solidFill>
              </a:rPr>
              <a:t>de infrastructură</a:t>
            </a:r>
            <a:endParaRPr lang="en-GB" sz="2800" b="1"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24589978"/>
              </p:ext>
            </p:extLst>
          </p:nvPr>
        </p:nvGraphicFramePr>
        <p:xfrm>
          <a:off x="395536" y="908720"/>
          <a:ext cx="8229600" cy="51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31625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16632"/>
            <a:ext cx="5976664" cy="288032"/>
          </a:xfrm>
        </p:spPr>
        <p:txBody>
          <a:bodyPr/>
          <a:lstStyle/>
          <a:p>
            <a:pPr>
              <a:spcBef>
                <a:spcPts val="1800"/>
              </a:spcBef>
              <a:spcAft>
                <a:spcPts val="1200"/>
              </a:spcAft>
              <a:defRPr/>
            </a:pPr>
            <a:r>
              <a:rPr lang="ro-MO" sz="2800" b="1" dirty="0" smtClean="0">
                <a:solidFill>
                  <a:srgbClr val="EFEFFF"/>
                </a:solidFill>
                <a:effectLst>
                  <a:outerShdw blurRad="38100" dist="38100" dir="2700000" algn="tl">
                    <a:srgbClr val="000000">
                      <a:alpha val="43137"/>
                    </a:srgbClr>
                  </a:outerShdw>
                </a:effectLst>
              </a:rPr>
              <a:t>Rezultate </a:t>
            </a:r>
            <a:endParaRPr lang="ro-RO" sz="1200" i="1" dirty="0">
              <a:solidFill>
                <a:srgbClr val="EFEFFF"/>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71268200"/>
              </p:ext>
            </p:extLst>
          </p:nvPr>
        </p:nvGraphicFramePr>
        <p:xfrm>
          <a:off x="251520" y="497150"/>
          <a:ext cx="8640961" cy="5756910"/>
        </p:xfrm>
        <a:graphic>
          <a:graphicData uri="http://schemas.openxmlformats.org/drawingml/2006/table">
            <a:tbl>
              <a:tblPr firstRow="1" bandRow="1">
                <a:tableStyleId>{5C22544A-7EE6-4342-B048-85BDC9FD1C3A}</a:tableStyleId>
              </a:tblPr>
              <a:tblGrid>
                <a:gridCol w="432048"/>
                <a:gridCol w="2664296"/>
                <a:gridCol w="4464496"/>
                <a:gridCol w="1080121"/>
              </a:tblGrid>
              <a:tr h="340159">
                <a:tc>
                  <a:txBody>
                    <a:bodyPr/>
                    <a:lstStyle/>
                    <a:p>
                      <a:pPr algn="l" fontAlgn="t"/>
                      <a:r>
                        <a:rPr lang="en-GB" sz="2200" b="1" i="0" u="none" strike="noStrike" dirty="0">
                          <a:solidFill>
                            <a:srgbClr val="000000"/>
                          </a:solidFill>
                          <a:effectLst/>
                          <a:latin typeface="Arial Narrow"/>
                        </a:rPr>
                        <a:t>Nr. </a:t>
                      </a:r>
                    </a:p>
                  </a:txBody>
                  <a:tcPr marL="9525" marR="9525" marT="9525" marB="0"/>
                </a:tc>
                <a:tc>
                  <a:txBody>
                    <a:bodyPr/>
                    <a:lstStyle/>
                    <a:p>
                      <a:pPr algn="l" fontAlgn="b"/>
                      <a:r>
                        <a:rPr lang="en-GB" sz="2200" b="1" i="0" u="none" strike="noStrike" dirty="0" err="1">
                          <a:solidFill>
                            <a:srgbClr val="000000"/>
                          </a:solidFill>
                          <a:effectLst/>
                          <a:latin typeface="Arial Narrow"/>
                        </a:rPr>
                        <a:t>Denumire</a:t>
                      </a:r>
                      <a:r>
                        <a:rPr lang="en-GB" sz="2200" b="1" i="0" u="none" strike="noStrike" dirty="0">
                          <a:solidFill>
                            <a:srgbClr val="000000"/>
                          </a:solidFill>
                          <a:effectLst/>
                          <a:latin typeface="Arial Narrow"/>
                        </a:rPr>
                        <a:t> Indicator</a:t>
                      </a:r>
                    </a:p>
                  </a:txBody>
                  <a:tcPr marL="9525" marR="9525" marT="9525" marB="0" anchor="b"/>
                </a:tc>
                <a:tc>
                  <a:txBody>
                    <a:bodyPr/>
                    <a:lstStyle/>
                    <a:p>
                      <a:pPr algn="l" fontAlgn="b"/>
                      <a:r>
                        <a:rPr lang="en-GB" sz="2200" b="1" i="0" u="none" strike="noStrike" dirty="0" err="1">
                          <a:solidFill>
                            <a:srgbClr val="000000"/>
                          </a:solidFill>
                          <a:effectLst/>
                          <a:latin typeface="Arial Narrow"/>
                        </a:rPr>
                        <a:t>Definiţia</a:t>
                      </a:r>
                      <a:r>
                        <a:rPr lang="en-GB" sz="2200" b="1" i="0" u="none" strike="noStrike" dirty="0">
                          <a:solidFill>
                            <a:srgbClr val="000000"/>
                          </a:solidFill>
                          <a:effectLst/>
                          <a:latin typeface="Arial Narrow"/>
                        </a:rPr>
                        <a:t> </a:t>
                      </a:r>
                      <a:r>
                        <a:rPr lang="en-GB" sz="2200" b="1" i="0" u="none" strike="noStrike" dirty="0" err="1">
                          <a:solidFill>
                            <a:srgbClr val="000000"/>
                          </a:solidFill>
                          <a:effectLst/>
                          <a:latin typeface="Arial Narrow"/>
                        </a:rPr>
                        <a:t>indicatorului</a:t>
                      </a:r>
                      <a:endParaRPr lang="en-GB" sz="2200" b="1" i="0" u="none" strike="noStrike" dirty="0">
                        <a:solidFill>
                          <a:srgbClr val="000000"/>
                        </a:solidFill>
                        <a:effectLst/>
                        <a:latin typeface="Arial Narrow"/>
                      </a:endParaRPr>
                    </a:p>
                  </a:txBody>
                  <a:tcPr marL="9525" marR="9525" marT="9525" marB="0" anchor="b"/>
                </a:tc>
                <a:tc>
                  <a:txBody>
                    <a:bodyPr/>
                    <a:lstStyle/>
                    <a:p>
                      <a:pPr algn="l" fontAlgn="b"/>
                      <a:r>
                        <a:rPr lang="en-GB" sz="2200" b="1" i="0" u="none" strike="noStrike" dirty="0" err="1" smtClean="0">
                          <a:solidFill>
                            <a:srgbClr val="000000"/>
                          </a:solidFill>
                          <a:effectLst/>
                          <a:latin typeface="Arial Narrow"/>
                        </a:rPr>
                        <a:t>Sursa</a:t>
                      </a:r>
                      <a:endParaRPr lang="en-GB" sz="2200" b="1" i="0" u="none" strike="noStrike" dirty="0">
                        <a:solidFill>
                          <a:srgbClr val="000000"/>
                        </a:solidFill>
                        <a:effectLst/>
                        <a:latin typeface="Arial Narrow"/>
                      </a:endParaRPr>
                    </a:p>
                  </a:txBody>
                  <a:tcPr marL="9525" marR="9525" marT="9525" marB="0" anchor="b"/>
                </a:tc>
              </a:tr>
              <a:tr h="299182">
                <a:tc>
                  <a:txBody>
                    <a:bodyPr/>
                    <a:lstStyle/>
                    <a:p>
                      <a:pPr algn="l" fontAlgn="t"/>
                      <a:r>
                        <a:rPr lang="ro-MO" sz="2200" b="1" i="0" u="none" strike="noStrike" dirty="0" smtClean="0">
                          <a:solidFill>
                            <a:srgbClr val="000000"/>
                          </a:solidFill>
                          <a:effectLst/>
                          <a:latin typeface="Arial Narrow"/>
                        </a:rPr>
                        <a:t>VII</a:t>
                      </a:r>
                      <a:endParaRPr lang="en-GB" sz="2200" b="1" i="0" u="none" strike="noStrike" dirty="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vi-VN" sz="2200" b="1" i="0" u="none" strike="noStrike" dirty="0" smtClean="0">
                          <a:solidFill>
                            <a:srgbClr val="000000"/>
                          </a:solidFill>
                          <a:effectLst/>
                          <a:latin typeface="Arial Narrow"/>
                        </a:rPr>
                        <a:t>Deprivarea </a:t>
                      </a:r>
                      <a:r>
                        <a:rPr lang="ro-MO" sz="2200" b="1" i="0" u="none" strike="noStrike" dirty="0" smtClean="0">
                          <a:solidFill>
                            <a:srgbClr val="000000"/>
                          </a:solidFill>
                          <a:effectLst/>
                          <a:latin typeface="Arial Narrow"/>
                        </a:rPr>
                        <a:t>socială</a:t>
                      </a:r>
                      <a:endParaRPr lang="en-GB" sz="2200" b="1" i="0" u="none" strike="noStrike" dirty="0" smtClean="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n-GB" sz="2200" b="1" i="0" u="none" strike="noStrike" dirty="0" smtClean="0">
                        <a:solidFill>
                          <a:srgbClr val="000000"/>
                        </a:solidFill>
                        <a:effectLst/>
                        <a:latin typeface="Arial Narrow"/>
                      </a:endParaRPr>
                    </a:p>
                  </a:txBody>
                  <a:tcPr marL="9525" marR="9525" marT="9525" marB="0"/>
                </a:tc>
                <a:tc>
                  <a:txBody>
                    <a:bodyPr/>
                    <a:lstStyle/>
                    <a:p>
                      <a:pPr algn="l" fontAlgn="t"/>
                      <a:endParaRPr lang="en-GB" sz="2200" b="1" i="0" u="none" strike="noStrike" dirty="0">
                        <a:solidFill>
                          <a:srgbClr val="000000"/>
                        </a:solidFill>
                        <a:effectLst/>
                        <a:latin typeface="Arial Narrow"/>
                      </a:endParaRPr>
                    </a:p>
                  </a:txBody>
                  <a:tcPr marL="9525" marR="9525" marT="9525" marB="0"/>
                </a:tc>
              </a:tr>
              <a:tr h="280021">
                <a:tc>
                  <a:txBody>
                    <a:bodyPr/>
                    <a:lstStyle/>
                    <a:p>
                      <a:pPr algn="l" fontAlgn="t"/>
                      <a:r>
                        <a:rPr lang="en-GB" sz="2200" b="0" i="0" u="none" strike="noStrike" dirty="0">
                          <a:solidFill>
                            <a:srgbClr val="000000"/>
                          </a:solidFill>
                          <a:effectLst/>
                          <a:latin typeface="Arial Narrow"/>
                        </a:rPr>
                        <a:t>IS1</a:t>
                      </a:r>
                    </a:p>
                  </a:txBody>
                  <a:tcPr marL="9525" marR="9525" marT="9525" marB="0"/>
                </a:tc>
                <a:tc>
                  <a:txBody>
                    <a:bodyPr/>
                    <a:lstStyle/>
                    <a:p>
                      <a:pPr algn="l" fontAlgn="t"/>
                      <a:r>
                        <a:rPr lang="vi-VN" sz="2200" b="0" i="0" u="none" strike="noStrike" dirty="0">
                          <a:solidFill>
                            <a:srgbClr val="000000"/>
                          </a:solidFill>
                          <a:effectLst/>
                          <a:latin typeface="Arial Narrow"/>
                        </a:rPr>
                        <a:t>Rata persoanelor cu dizabilităţi, % </a:t>
                      </a:r>
                    </a:p>
                  </a:txBody>
                  <a:tcPr marL="9525" marR="9525" marT="9525" marB="0"/>
                </a:tc>
                <a:tc>
                  <a:txBody>
                    <a:bodyPr/>
                    <a:lstStyle/>
                    <a:p>
                      <a:pPr algn="l" fontAlgn="t"/>
                      <a:r>
                        <a:rPr lang="vi-VN" sz="2200" b="0" i="0" u="none" strike="noStrike" dirty="0">
                          <a:solidFill>
                            <a:srgbClr val="000000"/>
                          </a:solidFill>
                          <a:effectLst/>
                          <a:latin typeface="Arial Narrow"/>
                        </a:rPr>
                        <a:t>Raportul dintre numărul persoanelor cu dizabilităţi severe şi accentuate în total populaţie</a:t>
                      </a:r>
                    </a:p>
                  </a:txBody>
                  <a:tcPr marL="9525" marR="9525" marT="9525" marB="0"/>
                </a:tc>
                <a:tc>
                  <a:txBody>
                    <a:bodyPr/>
                    <a:lstStyle/>
                    <a:p>
                      <a:pPr algn="l" fontAlgn="t"/>
                      <a:r>
                        <a:rPr lang="en-GB" sz="2200" b="0" i="0" u="none" strike="noStrike" dirty="0" err="1">
                          <a:solidFill>
                            <a:srgbClr val="000000"/>
                          </a:solidFill>
                          <a:effectLst/>
                          <a:latin typeface="Arial Narrow"/>
                        </a:rPr>
                        <a:t>Pdiz</a:t>
                      </a:r>
                      <a:r>
                        <a:rPr lang="en-GB" sz="2200" b="0" i="0" u="none" strike="noStrike" dirty="0">
                          <a:solidFill>
                            <a:srgbClr val="000000"/>
                          </a:solidFill>
                          <a:effectLst/>
                          <a:latin typeface="Arial Narrow"/>
                        </a:rPr>
                        <a:t> - CNAS</a:t>
                      </a:r>
                      <a:br>
                        <a:rPr lang="en-GB" sz="2200" b="0" i="0" u="none" strike="noStrike" dirty="0">
                          <a:solidFill>
                            <a:srgbClr val="000000"/>
                          </a:solidFill>
                          <a:effectLst/>
                          <a:latin typeface="Arial Narrow"/>
                        </a:rPr>
                      </a:br>
                      <a:r>
                        <a:rPr lang="en-GB" sz="2200" b="0" i="0" u="none" strike="noStrike" dirty="0">
                          <a:solidFill>
                            <a:srgbClr val="000000"/>
                          </a:solidFill>
                          <a:effectLst/>
                          <a:latin typeface="Arial Narrow"/>
                        </a:rPr>
                        <a:t>P - BNS</a:t>
                      </a:r>
                    </a:p>
                  </a:txBody>
                  <a:tcPr marL="9525" marR="9525" marT="9525" marB="0"/>
                </a:tc>
              </a:tr>
              <a:tr h="470139">
                <a:tc>
                  <a:txBody>
                    <a:bodyPr/>
                    <a:lstStyle/>
                    <a:p>
                      <a:pPr algn="l" fontAlgn="t"/>
                      <a:r>
                        <a:rPr lang="en-GB" sz="2200" b="0" i="0" u="none" strike="noStrike">
                          <a:solidFill>
                            <a:srgbClr val="000000"/>
                          </a:solidFill>
                          <a:effectLst/>
                          <a:latin typeface="Arial Narrow"/>
                        </a:rPr>
                        <a:t>IS2</a:t>
                      </a:r>
                    </a:p>
                  </a:txBody>
                  <a:tcPr marL="9525" marR="9525" marT="9525" marB="0"/>
                </a:tc>
                <a:tc>
                  <a:txBody>
                    <a:bodyPr/>
                    <a:lstStyle/>
                    <a:p>
                      <a:pPr algn="l" fontAlgn="t"/>
                      <a:r>
                        <a:rPr lang="en-GB" sz="2200" b="0" i="0" u="none" strike="noStrike" dirty="0">
                          <a:solidFill>
                            <a:srgbClr val="000000"/>
                          </a:solidFill>
                          <a:effectLst/>
                          <a:latin typeface="Arial Narrow"/>
                        </a:rPr>
                        <a:t>Rata </a:t>
                      </a:r>
                      <a:r>
                        <a:rPr lang="en-GB" sz="2200" b="0" i="0" u="none" strike="noStrike" dirty="0" err="1">
                          <a:solidFill>
                            <a:srgbClr val="000000"/>
                          </a:solidFill>
                          <a:effectLst/>
                          <a:latin typeface="Arial Narrow"/>
                        </a:rPr>
                        <a:t>beneficiarilor</a:t>
                      </a:r>
                      <a:r>
                        <a:rPr lang="en-GB" sz="2200" b="0" i="0" u="none" strike="noStrike" dirty="0">
                          <a:solidFill>
                            <a:srgbClr val="000000"/>
                          </a:solidFill>
                          <a:effectLst/>
                          <a:latin typeface="Arial Narrow"/>
                        </a:rPr>
                        <a:t> de </a:t>
                      </a:r>
                      <a:r>
                        <a:rPr lang="en-GB" sz="2200" b="0" i="0" u="none" strike="noStrike" dirty="0" err="1">
                          <a:solidFill>
                            <a:srgbClr val="000000"/>
                          </a:solidFill>
                          <a:effectLst/>
                          <a:latin typeface="Arial Narrow"/>
                        </a:rPr>
                        <a:t>alocaţii</a:t>
                      </a:r>
                      <a:r>
                        <a:rPr lang="en-GB" sz="2200" b="0" i="0" u="none" strike="noStrike" dirty="0">
                          <a:solidFill>
                            <a:srgbClr val="000000"/>
                          </a:solidFill>
                          <a:effectLst/>
                          <a:latin typeface="Arial Narrow"/>
                        </a:rPr>
                        <a:t> </a:t>
                      </a:r>
                      <a:r>
                        <a:rPr lang="en-GB" sz="2200" b="0" i="0" u="none" strike="noStrike" dirty="0" err="1">
                          <a:solidFill>
                            <a:srgbClr val="000000"/>
                          </a:solidFill>
                          <a:effectLst/>
                          <a:latin typeface="Arial Narrow"/>
                        </a:rPr>
                        <a:t>sociale</a:t>
                      </a:r>
                      <a:r>
                        <a:rPr lang="en-GB" sz="2200" b="0" i="0" u="none" strike="noStrike" dirty="0">
                          <a:solidFill>
                            <a:srgbClr val="000000"/>
                          </a:solidFill>
                          <a:effectLst/>
                          <a:latin typeface="Arial Narrow"/>
                        </a:rPr>
                        <a:t> de stat, %</a:t>
                      </a:r>
                    </a:p>
                  </a:txBody>
                  <a:tcPr marL="9525" marR="9525" marT="9525" marB="0"/>
                </a:tc>
                <a:tc>
                  <a:txBody>
                    <a:bodyPr/>
                    <a:lstStyle/>
                    <a:p>
                      <a:pPr algn="l" fontAlgn="t"/>
                      <a:r>
                        <a:rPr lang="vi-VN" sz="2200" b="0" i="0" u="none" strike="noStrike">
                          <a:solidFill>
                            <a:srgbClr val="000000"/>
                          </a:solidFill>
                          <a:effectLst/>
                          <a:latin typeface="Arial Narrow"/>
                        </a:rPr>
                        <a:t>Raportul dintre numărul beneficiarilor de alocaţii sociale (exclusiv persoane cu dizabilități) şi numărul total de populaţie din localitate/comună</a:t>
                      </a:r>
                    </a:p>
                  </a:txBody>
                  <a:tcPr marL="9525" marR="9525" marT="9525" marB="0"/>
                </a:tc>
                <a:tc>
                  <a:txBody>
                    <a:bodyPr/>
                    <a:lstStyle/>
                    <a:p>
                      <a:pPr algn="l" fontAlgn="t"/>
                      <a:r>
                        <a:rPr lang="en-GB" sz="2200" b="0" i="0" u="none" strike="noStrike">
                          <a:solidFill>
                            <a:srgbClr val="000000"/>
                          </a:solidFill>
                          <a:effectLst/>
                          <a:latin typeface="Arial Narrow"/>
                        </a:rPr>
                        <a:t>Pben - CNAS</a:t>
                      </a:r>
                      <a:br>
                        <a:rPr lang="en-GB" sz="2200" b="0" i="0" u="none" strike="noStrike">
                          <a:solidFill>
                            <a:srgbClr val="000000"/>
                          </a:solidFill>
                          <a:effectLst/>
                          <a:latin typeface="Arial Narrow"/>
                        </a:rPr>
                      </a:br>
                      <a:r>
                        <a:rPr lang="en-GB" sz="2200" b="0" i="0" u="none" strike="noStrike">
                          <a:solidFill>
                            <a:srgbClr val="000000"/>
                          </a:solidFill>
                          <a:effectLst/>
                          <a:latin typeface="Arial Narrow"/>
                        </a:rPr>
                        <a:t>P - BNS</a:t>
                      </a:r>
                    </a:p>
                  </a:txBody>
                  <a:tcPr marL="9525" marR="9525" marT="9525" marB="0"/>
                </a:tc>
              </a:tr>
              <a:tr h="470139">
                <a:tc>
                  <a:txBody>
                    <a:bodyPr/>
                    <a:lstStyle/>
                    <a:p>
                      <a:pPr algn="l" fontAlgn="t"/>
                      <a:r>
                        <a:rPr lang="en-GB" sz="2200" b="0" i="0" u="none" strike="noStrike">
                          <a:solidFill>
                            <a:srgbClr val="000000"/>
                          </a:solidFill>
                          <a:effectLst/>
                          <a:latin typeface="Arial Narrow"/>
                        </a:rPr>
                        <a:t>IS3</a:t>
                      </a:r>
                    </a:p>
                  </a:txBody>
                  <a:tcPr marL="9525" marR="9525" marT="9525" marB="0"/>
                </a:tc>
                <a:tc>
                  <a:txBody>
                    <a:bodyPr/>
                    <a:lstStyle/>
                    <a:p>
                      <a:pPr algn="l" fontAlgn="t"/>
                      <a:r>
                        <a:rPr lang="en-GB" sz="2200" b="0" i="0" u="none" strike="noStrike" dirty="0">
                          <a:solidFill>
                            <a:srgbClr val="000000"/>
                          </a:solidFill>
                          <a:effectLst/>
                          <a:latin typeface="Arial Narrow"/>
                        </a:rPr>
                        <a:t>Rata </a:t>
                      </a:r>
                      <a:r>
                        <a:rPr lang="en-GB" sz="2200" b="0" i="0" u="none" strike="noStrike" dirty="0" err="1">
                          <a:solidFill>
                            <a:srgbClr val="000000"/>
                          </a:solidFill>
                          <a:effectLst/>
                          <a:latin typeface="Arial Narrow"/>
                        </a:rPr>
                        <a:t>beneficiarilor</a:t>
                      </a:r>
                      <a:r>
                        <a:rPr lang="en-GB" sz="2200" b="0" i="0" u="none" strike="noStrike" dirty="0">
                          <a:solidFill>
                            <a:srgbClr val="000000"/>
                          </a:solidFill>
                          <a:effectLst/>
                          <a:latin typeface="Arial Narrow"/>
                        </a:rPr>
                        <a:t> de </a:t>
                      </a:r>
                      <a:r>
                        <a:rPr lang="en-GB" sz="2200" b="0" i="0" u="none" strike="noStrike" dirty="0" err="1">
                          <a:solidFill>
                            <a:srgbClr val="000000"/>
                          </a:solidFill>
                          <a:effectLst/>
                          <a:latin typeface="Arial Narrow"/>
                        </a:rPr>
                        <a:t>ajutor</a:t>
                      </a:r>
                      <a:r>
                        <a:rPr lang="en-GB" sz="2200" b="0" i="0" u="none" strike="noStrike" dirty="0">
                          <a:solidFill>
                            <a:srgbClr val="000000"/>
                          </a:solidFill>
                          <a:effectLst/>
                          <a:latin typeface="Arial Narrow"/>
                        </a:rPr>
                        <a:t> social</a:t>
                      </a:r>
                    </a:p>
                  </a:txBody>
                  <a:tcPr marL="9525" marR="9525" marT="9525" marB="0"/>
                </a:tc>
                <a:tc>
                  <a:txBody>
                    <a:bodyPr/>
                    <a:lstStyle/>
                    <a:p>
                      <a:pPr algn="l" fontAlgn="t"/>
                      <a:r>
                        <a:rPr lang="vi-VN" sz="2200" b="0" i="0" u="none" strike="noStrike" dirty="0">
                          <a:solidFill>
                            <a:srgbClr val="000000"/>
                          </a:solidFill>
                          <a:effectLst/>
                          <a:latin typeface="Arial Narrow"/>
                        </a:rPr>
                        <a:t>Raportul dintre numărul beneficiarilor de ajutori social şi numărul total de populaţie din localitate/comună</a:t>
                      </a:r>
                    </a:p>
                  </a:txBody>
                  <a:tcPr marL="9525" marR="9525" marT="9525" marB="0"/>
                </a:tc>
                <a:tc>
                  <a:txBody>
                    <a:bodyPr/>
                    <a:lstStyle/>
                    <a:p>
                      <a:pPr algn="l" fontAlgn="t"/>
                      <a:r>
                        <a:rPr lang="en-GB" sz="2200" b="0" i="0" u="none" strike="noStrike">
                          <a:solidFill>
                            <a:srgbClr val="000000"/>
                          </a:solidFill>
                          <a:effectLst/>
                          <a:latin typeface="Arial Narrow"/>
                        </a:rPr>
                        <a:t>Baj - MMPSF</a:t>
                      </a:r>
                      <a:br>
                        <a:rPr lang="en-GB" sz="2200" b="0" i="0" u="none" strike="noStrike">
                          <a:solidFill>
                            <a:srgbClr val="000000"/>
                          </a:solidFill>
                          <a:effectLst/>
                          <a:latin typeface="Arial Narrow"/>
                        </a:rPr>
                      </a:br>
                      <a:r>
                        <a:rPr lang="en-GB" sz="2200" b="0" i="0" u="none" strike="noStrike">
                          <a:solidFill>
                            <a:srgbClr val="000000"/>
                          </a:solidFill>
                          <a:effectLst/>
                          <a:latin typeface="Arial Narrow"/>
                        </a:rPr>
                        <a:t>P - BNS</a:t>
                      </a:r>
                    </a:p>
                  </a:txBody>
                  <a:tcPr marL="9525" marR="9525" marT="9525" marB="0"/>
                </a:tc>
              </a:tr>
              <a:tr h="931271">
                <a:tc>
                  <a:txBody>
                    <a:bodyPr/>
                    <a:lstStyle/>
                    <a:p>
                      <a:pPr algn="l" fontAlgn="t"/>
                      <a:r>
                        <a:rPr lang="en-GB" sz="2200" b="0" i="0" u="none" strike="noStrike">
                          <a:solidFill>
                            <a:srgbClr val="000000"/>
                          </a:solidFill>
                          <a:effectLst/>
                          <a:latin typeface="Arial Narrow"/>
                        </a:rPr>
                        <a:t>IS4</a:t>
                      </a:r>
                    </a:p>
                  </a:txBody>
                  <a:tcPr marL="9525" marR="9525" marT="9525" marB="0"/>
                </a:tc>
                <a:tc>
                  <a:txBody>
                    <a:bodyPr/>
                    <a:lstStyle/>
                    <a:p>
                      <a:pPr algn="l" fontAlgn="t"/>
                      <a:r>
                        <a:rPr lang="en-GB" sz="2200" b="0" i="0" u="none" strike="noStrike">
                          <a:solidFill>
                            <a:srgbClr val="000000"/>
                          </a:solidFill>
                          <a:effectLst/>
                          <a:latin typeface="Arial Narrow"/>
                        </a:rPr>
                        <a:t>Rata beneficiarilor de indemnizații lunare pentru îngrijirea copilului acordate persoanelor  neasigurate</a:t>
                      </a:r>
                    </a:p>
                  </a:txBody>
                  <a:tcPr marL="9525" marR="9525" marT="9525" marB="0"/>
                </a:tc>
                <a:tc>
                  <a:txBody>
                    <a:bodyPr/>
                    <a:lstStyle/>
                    <a:p>
                      <a:pPr algn="l" fontAlgn="t"/>
                      <a:r>
                        <a:rPr lang="vi-VN" sz="2200" b="0" i="0" u="none" strike="noStrike" dirty="0">
                          <a:solidFill>
                            <a:srgbClr val="000000"/>
                          </a:solidFill>
                          <a:effectLst/>
                          <a:latin typeface="Arial Narrow"/>
                        </a:rPr>
                        <a:t>Raportul dintre numărul beneficiarilor de indemnizații lunare pentru îngrijirea copilului acordate persoanelor  neasigurate în total beneficiari indemnizaţii pentru îngrijirea copilului</a:t>
                      </a:r>
                    </a:p>
                  </a:txBody>
                  <a:tcPr marL="9525" marR="9525" marT="9525" marB="0"/>
                </a:tc>
                <a:tc>
                  <a:txBody>
                    <a:bodyPr/>
                    <a:lstStyle/>
                    <a:p>
                      <a:pPr algn="l" fontAlgn="t"/>
                      <a:r>
                        <a:rPr lang="en-GB" sz="2200" b="0" i="0" u="none" strike="noStrike" dirty="0">
                          <a:solidFill>
                            <a:srgbClr val="000000"/>
                          </a:solidFill>
                          <a:effectLst/>
                          <a:latin typeface="Arial Narrow"/>
                        </a:rPr>
                        <a:t>CNAS</a:t>
                      </a:r>
                    </a:p>
                  </a:txBody>
                  <a:tcPr marL="9525" marR="9525" marT="9525" marB="0"/>
                </a:tc>
              </a:tr>
            </a:tbl>
          </a:graphicData>
        </a:graphic>
      </p:graphicFrame>
    </p:spTree>
    <p:extLst>
      <p:ext uri="{BB962C8B-B14F-4D97-AF65-F5344CB8AC3E}">
        <p14:creationId xmlns:p14="http://schemas.microsoft.com/office/powerpoint/2010/main" val="3403038960"/>
      </p:ext>
    </p:extLst>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6336704" cy="288032"/>
          </a:xfrm>
        </p:spPr>
        <p:txBody>
          <a:bodyPr/>
          <a:lstStyle/>
          <a:p>
            <a:pPr eaLnBrk="1" fontAlgn="t" hangingPunct="1">
              <a:spcBef>
                <a:spcPts val="0"/>
              </a:spcBef>
              <a:spcAft>
                <a:spcPts val="0"/>
              </a:spcAft>
              <a:defRPr/>
            </a:pPr>
            <a:r>
              <a:rPr lang="vi-VN" sz="2800" b="1" dirty="0">
                <a:solidFill>
                  <a:schemeClr val="bg1"/>
                </a:solidFill>
              </a:rPr>
              <a:t>Deprivarea </a:t>
            </a:r>
            <a:r>
              <a:rPr lang="ro-MO" sz="2800" b="1" dirty="0" smtClean="0">
                <a:solidFill>
                  <a:schemeClr val="bg1"/>
                </a:solidFill>
              </a:rPr>
              <a:t>socială</a:t>
            </a:r>
            <a:endParaRPr lang="en-GB" sz="28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93942432"/>
              </p:ext>
            </p:extLst>
          </p:nvPr>
        </p:nvGraphicFramePr>
        <p:xfrm>
          <a:off x="457200" y="692696"/>
          <a:ext cx="8229600" cy="54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92863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16632"/>
            <a:ext cx="5976664" cy="288032"/>
          </a:xfrm>
        </p:spPr>
        <p:txBody>
          <a:bodyPr/>
          <a:lstStyle/>
          <a:p>
            <a:pPr>
              <a:spcBef>
                <a:spcPts val="1800"/>
              </a:spcBef>
              <a:spcAft>
                <a:spcPts val="1200"/>
              </a:spcAft>
              <a:defRPr/>
            </a:pPr>
            <a:r>
              <a:rPr lang="ro-MO" sz="2800" b="1" dirty="0" smtClean="0">
                <a:solidFill>
                  <a:srgbClr val="EFEFFF"/>
                </a:solidFill>
                <a:effectLst>
                  <a:outerShdw blurRad="38100" dist="38100" dir="2700000" algn="tl">
                    <a:srgbClr val="000000">
                      <a:alpha val="43137"/>
                    </a:srgbClr>
                  </a:outerShdw>
                </a:effectLst>
              </a:rPr>
              <a:t>Rezultate </a:t>
            </a:r>
            <a:endParaRPr lang="ro-RO" sz="1200" i="1" dirty="0">
              <a:solidFill>
                <a:srgbClr val="EFEFFF"/>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97902707"/>
              </p:ext>
            </p:extLst>
          </p:nvPr>
        </p:nvGraphicFramePr>
        <p:xfrm>
          <a:off x="323528" y="620687"/>
          <a:ext cx="8640961" cy="5900927"/>
        </p:xfrm>
        <a:graphic>
          <a:graphicData uri="http://schemas.openxmlformats.org/drawingml/2006/table">
            <a:tbl>
              <a:tblPr firstRow="1" bandRow="1">
                <a:tableStyleId>{5C22544A-7EE6-4342-B048-85BDC9FD1C3A}</a:tableStyleId>
              </a:tblPr>
              <a:tblGrid>
                <a:gridCol w="648072"/>
                <a:gridCol w="2448272"/>
                <a:gridCol w="4176464"/>
                <a:gridCol w="1368153"/>
              </a:tblGrid>
              <a:tr h="353431">
                <a:tc>
                  <a:txBody>
                    <a:bodyPr/>
                    <a:lstStyle/>
                    <a:p>
                      <a:pPr algn="l" fontAlgn="t"/>
                      <a:r>
                        <a:rPr lang="en-GB" sz="2200" b="1" i="0" u="none" strike="noStrike" dirty="0">
                          <a:solidFill>
                            <a:srgbClr val="000000"/>
                          </a:solidFill>
                          <a:effectLst/>
                          <a:latin typeface="Arial Narrow"/>
                        </a:rPr>
                        <a:t>Nr. </a:t>
                      </a:r>
                    </a:p>
                  </a:txBody>
                  <a:tcPr marL="9525" marR="9525" marT="9525" marB="0"/>
                </a:tc>
                <a:tc>
                  <a:txBody>
                    <a:bodyPr/>
                    <a:lstStyle/>
                    <a:p>
                      <a:pPr algn="l" fontAlgn="b"/>
                      <a:r>
                        <a:rPr lang="en-GB" sz="2200" b="1" i="0" u="none" strike="noStrike" dirty="0" err="1">
                          <a:solidFill>
                            <a:srgbClr val="000000"/>
                          </a:solidFill>
                          <a:effectLst/>
                          <a:latin typeface="Arial Narrow"/>
                        </a:rPr>
                        <a:t>Denumire</a:t>
                      </a:r>
                      <a:r>
                        <a:rPr lang="en-GB" sz="2200" b="1" i="0" u="none" strike="noStrike" dirty="0">
                          <a:solidFill>
                            <a:srgbClr val="000000"/>
                          </a:solidFill>
                          <a:effectLst/>
                          <a:latin typeface="Arial Narrow"/>
                        </a:rPr>
                        <a:t> Indicator</a:t>
                      </a:r>
                    </a:p>
                  </a:txBody>
                  <a:tcPr marL="9525" marR="9525" marT="9525" marB="0" anchor="b"/>
                </a:tc>
                <a:tc>
                  <a:txBody>
                    <a:bodyPr/>
                    <a:lstStyle/>
                    <a:p>
                      <a:pPr algn="l" fontAlgn="b"/>
                      <a:r>
                        <a:rPr lang="en-GB" sz="2200" b="1" i="0" u="none" strike="noStrike" dirty="0" err="1">
                          <a:solidFill>
                            <a:srgbClr val="000000"/>
                          </a:solidFill>
                          <a:effectLst/>
                          <a:latin typeface="Arial Narrow"/>
                        </a:rPr>
                        <a:t>Definiţia</a:t>
                      </a:r>
                      <a:r>
                        <a:rPr lang="en-GB" sz="2200" b="1" i="0" u="none" strike="noStrike" dirty="0">
                          <a:solidFill>
                            <a:srgbClr val="000000"/>
                          </a:solidFill>
                          <a:effectLst/>
                          <a:latin typeface="Arial Narrow"/>
                        </a:rPr>
                        <a:t> </a:t>
                      </a:r>
                      <a:r>
                        <a:rPr lang="en-GB" sz="2200" b="1" i="0" u="none" strike="noStrike" dirty="0" err="1">
                          <a:solidFill>
                            <a:srgbClr val="000000"/>
                          </a:solidFill>
                          <a:effectLst/>
                          <a:latin typeface="Arial Narrow"/>
                        </a:rPr>
                        <a:t>indicatorului</a:t>
                      </a:r>
                      <a:endParaRPr lang="en-GB" sz="2200" b="1" i="0" u="none" strike="noStrike" dirty="0">
                        <a:solidFill>
                          <a:srgbClr val="000000"/>
                        </a:solidFill>
                        <a:effectLst/>
                        <a:latin typeface="Arial Narrow"/>
                      </a:endParaRPr>
                    </a:p>
                  </a:txBody>
                  <a:tcPr marL="9525" marR="9525" marT="9525" marB="0" anchor="b"/>
                </a:tc>
                <a:tc>
                  <a:txBody>
                    <a:bodyPr/>
                    <a:lstStyle/>
                    <a:p>
                      <a:pPr algn="l" fontAlgn="b"/>
                      <a:r>
                        <a:rPr lang="en-GB" sz="2200" b="1" i="0" u="none" strike="noStrike" dirty="0" err="1" smtClean="0">
                          <a:solidFill>
                            <a:srgbClr val="000000"/>
                          </a:solidFill>
                          <a:effectLst/>
                          <a:latin typeface="Arial Narrow"/>
                        </a:rPr>
                        <a:t>Sursa</a:t>
                      </a:r>
                      <a:endParaRPr lang="en-GB" sz="2200" b="1" i="0" u="none" strike="noStrike" dirty="0">
                        <a:solidFill>
                          <a:srgbClr val="000000"/>
                        </a:solidFill>
                        <a:effectLst/>
                        <a:latin typeface="Arial Narrow"/>
                      </a:endParaRPr>
                    </a:p>
                  </a:txBody>
                  <a:tcPr marL="9525" marR="9525" marT="9525" marB="0" anchor="b"/>
                </a:tc>
              </a:tr>
              <a:tr h="353431">
                <a:tc>
                  <a:txBody>
                    <a:bodyPr/>
                    <a:lstStyle/>
                    <a:p>
                      <a:pPr algn="l" fontAlgn="t"/>
                      <a:r>
                        <a:rPr lang="ro-MO" sz="2200" b="1" i="0" u="none" strike="noStrike" dirty="0" smtClean="0">
                          <a:solidFill>
                            <a:srgbClr val="000000"/>
                          </a:solidFill>
                          <a:effectLst/>
                          <a:latin typeface="Arial Narrow"/>
                        </a:rPr>
                        <a:t>VIII</a:t>
                      </a:r>
                      <a:endParaRPr lang="en-GB" sz="2200" b="1" i="0" u="none" strike="noStrike" dirty="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vi-VN" sz="2200" b="1" i="0" u="none" strike="noStrike" dirty="0" smtClean="0">
                          <a:solidFill>
                            <a:srgbClr val="000000"/>
                          </a:solidFill>
                          <a:effectLst/>
                          <a:latin typeface="Arial Narrow"/>
                        </a:rPr>
                        <a:t>Deprivarea </a:t>
                      </a:r>
                      <a:r>
                        <a:rPr lang="ro-MO" sz="2200" b="1" i="0" u="none" strike="noStrike" dirty="0" smtClean="0">
                          <a:solidFill>
                            <a:srgbClr val="000000"/>
                          </a:solidFill>
                          <a:effectLst/>
                          <a:latin typeface="Arial Narrow"/>
                        </a:rPr>
                        <a:t>de condiții </a:t>
                      </a:r>
                      <a:endParaRPr lang="en-GB" sz="2200" b="1" i="0" u="none" strike="noStrike" dirty="0" smtClean="0">
                        <a:solidFill>
                          <a:srgbClr val="000000"/>
                        </a:solidFill>
                        <a:effectLst/>
                        <a:latin typeface="Arial Narrow"/>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ro-MO" sz="2200" b="1" i="0" u="none" strike="noStrike" dirty="0" smtClean="0">
                          <a:solidFill>
                            <a:srgbClr val="000000"/>
                          </a:solidFill>
                          <a:effectLst/>
                          <a:latin typeface="Arial Narrow"/>
                        </a:rPr>
                        <a:t>de mediu</a:t>
                      </a:r>
                      <a:endParaRPr lang="en-GB" sz="2200" b="1" i="0" u="none" strike="noStrike" dirty="0" smtClean="0">
                        <a:solidFill>
                          <a:srgbClr val="000000"/>
                        </a:solidFill>
                        <a:effectLst/>
                        <a:latin typeface="Arial Narrow"/>
                      </a:endParaRPr>
                    </a:p>
                  </a:txBody>
                  <a:tcPr marL="9525" marR="9525" marT="9525" marB="0"/>
                </a:tc>
                <a:tc>
                  <a:txBody>
                    <a:bodyPr/>
                    <a:lstStyle/>
                    <a:p>
                      <a:pPr algn="l" fontAlgn="t"/>
                      <a:endParaRPr lang="en-GB" sz="2200" b="1" i="0" u="none" strike="noStrike" dirty="0">
                        <a:solidFill>
                          <a:srgbClr val="000000"/>
                        </a:solidFill>
                        <a:effectLst/>
                        <a:latin typeface="Arial Narrow"/>
                      </a:endParaRPr>
                    </a:p>
                  </a:txBody>
                  <a:tcPr marL="9525" marR="9525" marT="9525" marB="0"/>
                </a:tc>
              </a:tr>
              <a:tr h="1728100">
                <a:tc>
                  <a:txBody>
                    <a:bodyPr/>
                    <a:lstStyle/>
                    <a:p>
                      <a:pPr algn="l" fontAlgn="t"/>
                      <a:r>
                        <a:rPr lang="en-GB" sz="2200" b="0" i="0" u="none" strike="noStrike" dirty="0">
                          <a:solidFill>
                            <a:srgbClr val="000000"/>
                          </a:solidFill>
                          <a:effectLst/>
                          <a:latin typeface="Arial Narrow"/>
                        </a:rPr>
                        <a:t>MD1</a:t>
                      </a:r>
                    </a:p>
                  </a:txBody>
                  <a:tcPr marL="9525" marR="9525" marT="9525" marB="0"/>
                </a:tc>
                <a:tc>
                  <a:txBody>
                    <a:bodyPr/>
                    <a:lstStyle/>
                    <a:p>
                      <a:pPr algn="l" fontAlgn="t"/>
                      <a:r>
                        <a:rPr lang="es-ES" sz="2200" b="0" i="0" u="none" strike="noStrike">
                          <a:solidFill>
                            <a:srgbClr val="000000"/>
                          </a:solidFill>
                          <a:effectLst/>
                          <a:latin typeface="Arial Narrow"/>
                        </a:rPr>
                        <a:t>Ponderea locuinţelor cu acces la serviciile de salubrizare, %.</a:t>
                      </a:r>
                    </a:p>
                  </a:txBody>
                  <a:tcPr marL="9525" marR="9525" marT="9525" marB="0"/>
                </a:tc>
                <a:tc>
                  <a:txBody>
                    <a:bodyPr/>
                    <a:lstStyle/>
                    <a:p>
                      <a:pPr algn="l" fontAlgn="t"/>
                      <a:r>
                        <a:rPr lang="vi-VN" sz="2200" b="0" i="0" u="none" strike="noStrike">
                          <a:solidFill>
                            <a:srgbClr val="000000"/>
                          </a:solidFill>
                          <a:effectLst/>
                          <a:latin typeface="Arial Narrow"/>
                        </a:rPr>
                        <a:t>Raportul dintre numărul încăperilor locative (apartamente, case individuale) care beneficiază de servicii de colectare a deșeurilor menajere în total încăperi locaitive din comună/localitate </a:t>
                      </a:r>
                    </a:p>
                  </a:txBody>
                  <a:tcPr marL="9525" marR="9525" marT="9525" marB="0"/>
                </a:tc>
                <a:tc>
                  <a:txBody>
                    <a:bodyPr/>
                    <a:lstStyle/>
                    <a:p>
                      <a:pPr algn="l" fontAlgn="t"/>
                      <a:r>
                        <a:rPr lang="vi-VN" sz="2200" b="0" i="0" u="none" strike="noStrike" dirty="0" smtClean="0">
                          <a:solidFill>
                            <a:srgbClr val="000000"/>
                          </a:solidFill>
                          <a:effectLst/>
                          <a:latin typeface="Arial Narrow"/>
                        </a:rPr>
                        <a:t>Primăria</a:t>
                      </a:r>
                      <a:r>
                        <a:rPr lang="vi-VN" sz="2200" b="0" i="0" u="none" strike="noStrike" dirty="0">
                          <a:solidFill>
                            <a:srgbClr val="000000"/>
                          </a:solidFill>
                          <a:effectLst/>
                          <a:latin typeface="Arial Narrow"/>
                        </a:rPr>
                        <a:t/>
                      </a:r>
                      <a:br>
                        <a:rPr lang="vi-VN" sz="2200" b="0" i="0" u="none" strike="noStrike" dirty="0">
                          <a:solidFill>
                            <a:srgbClr val="000000"/>
                          </a:solidFill>
                          <a:effectLst/>
                          <a:latin typeface="Arial Narrow"/>
                        </a:rPr>
                      </a:br>
                      <a:r>
                        <a:rPr lang="vi-VN" sz="2200" b="0" i="0" u="none" strike="noStrike" dirty="0" smtClean="0">
                          <a:solidFill>
                            <a:srgbClr val="000000"/>
                          </a:solidFill>
                          <a:effectLst/>
                          <a:latin typeface="Arial Narrow"/>
                        </a:rPr>
                        <a:t>BNS</a:t>
                      </a:r>
                      <a:endParaRPr lang="vi-VN" sz="2200" b="0" i="0" u="none" strike="noStrike" dirty="0">
                        <a:solidFill>
                          <a:srgbClr val="000000"/>
                        </a:solidFill>
                        <a:effectLst/>
                        <a:latin typeface="Arial Narrow"/>
                      </a:endParaRPr>
                    </a:p>
                  </a:txBody>
                  <a:tcPr marL="9525" marR="9525" marT="9525" marB="0"/>
                </a:tc>
              </a:tr>
              <a:tr h="1384433">
                <a:tc>
                  <a:txBody>
                    <a:bodyPr/>
                    <a:lstStyle/>
                    <a:p>
                      <a:pPr algn="l" fontAlgn="t"/>
                      <a:r>
                        <a:rPr lang="en-GB" sz="2200" b="0" i="0" u="none" strike="noStrike">
                          <a:solidFill>
                            <a:srgbClr val="000000"/>
                          </a:solidFill>
                          <a:effectLst/>
                          <a:latin typeface="Arial Narrow"/>
                        </a:rPr>
                        <a:t>MD2</a:t>
                      </a:r>
                    </a:p>
                  </a:txBody>
                  <a:tcPr marL="9525" marR="9525" marT="9525" marB="0"/>
                </a:tc>
                <a:tc>
                  <a:txBody>
                    <a:bodyPr/>
                    <a:lstStyle/>
                    <a:p>
                      <a:pPr algn="l" fontAlgn="t"/>
                      <a:r>
                        <a:rPr lang="en-GB" sz="2200" b="0" i="0" u="none" strike="noStrike">
                          <a:solidFill>
                            <a:srgbClr val="000000"/>
                          </a:solidFill>
                          <a:effectLst/>
                          <a:latin typeface="Arial Narrow"/>
                        </a:rPr>
                        <a:t>Ponderea suprafeţei terenurilor erodate</a:t>
                      </a:r>
                    </a:p>
                  </a:txBody>
                  <a:tcPr marL="9525" marR="9525" marT="9525" marB="0"/>
                </a:tc>
                <a:tc>
                  <a:txBody>
                    <a:bodyPr/>
                    <a:lstStyle/>
                    <a:p>
                      <a:pPr algn="l" fontAlgn="t"/>
                      <a:r>
                        <a:rPr lang="vi-VN" sz="2200" b="0" i="0" u="none" strike="noStrike" dirty="0">
                          <a:solidFill>
                            <a:srgbClr val="000000"/>
                          </a:solidFill>
                          <a:effectLst/>
                          <a:latin typeface="Arial Narrow"/>
                        </a:rPr>
                        <a:t>Raportul dintre suprafaţa terenurilor erodate (mlastini, ripi, alunecari de teren) și suprafața totală a </a:t>
                      </a:r>
                      <a:r>
                        <a:rPr lang="vi-VN" sz="2200" b="0" i="0" u="none" strike="noStrike" dirty="0" smtClean="0">
                          <a:solidFill>
                            <a:srgbClr val="000000"/>
                          </a:solidFill>
                          <a:effectLst/>
                          <a:latin typeface="Arial Narrow"/>
                        </a:rPr>
                        <a:t>localității</a:t>
                      </a:r>
                      <a:endParaRPr lang="ro-MO" sz="2200" b="0" i="0" u="none" strike="noStrike" dirty="0" smtClean="0">
                        <a:solidFill>
                          <a:srgbClr val="000000"/>
                        </a:solidFill>
                        <a:effectLst/>
                        <a:latin typeface="Arial Narrow"/>
                      </a:endParaRPr>
                    </a:p>
                    <a:p>
                      <a:pPr algn="l" fontAlgn="t"/>
                      <a:r>
                        <a:rPr lang="vi-VN" sz="2200" b="0" i="0" u="none" strike="noStrike" dirty="0" smtClean="0">
                          <a:solidFill>
                            <a:srgbClr val="000000"/>
                          </a:solidFill>
                          <a:effectLst/>
                          <a:latin typeface="Arial Narrow"/>
                        </a:rPr>
                        <a:t>(</a:t>
                      </a:r>
                      <a:r>
                        <a:rPr lang="vi-VN" sz="2200" b="0" i="0" u="none" strike="noStrike" dirty="0">
                          <a:solidFill>
                            <a:srgbClr val="000000"/>
                          </a:solidFill>
                          <a:effectLst/>
                          <a:latin typeface="Arial Narrow"/>
                        </a:rPr>
                        <a:t>intravilan + extravilan)</a:t>
                      </a:r>
                    </a:p>
                  </a:txBody>
                  <a:tcPr marL="9525" marR="9525" marT="9525" marB="0"/>
                </a:tc>
                <a:tc>
                  <a:txBody>
                    <a:bodyPr/>
                    <a:lstStyle/>
                    <a:p>
                      <a:pPr algn="l" fontAlgn="t"/>
                      <a:r>
                        <a:rPr lang="en-GB" sz="2200" b="0" i="0" u="none" strike="noStrike" dirty="0">
                          <a:solidFill>
                            <a:srgbClr val="000000"/>
                          </a:solidFill>
                          <a:effectLst/>
                          <a:latin typeface="Arial Narrow"/>
                        </a:rPr>
                        <a:t>ARFC</a:t>
                      </a:r>
                    </a:p>
                  </a:txBody>
                  <a:tcPr marL="9525" marR="9525" marT="9525" marB="0"/>
                </a:tc>
              </a:tr>
              <a:tr h="1040766">
                <a:tc>
                  <a:txBody>
                    <a:bodyPr/>
                    <a:lstStyle/>
                    <a:p>
                      <a:pPr algn="l" fontAlgn="t"/>
                      <a:r>
                        <a:rPr lang="en-GB" sz="2200" b="0" i="0" u="none" strike="noStrike">
                          <a:solidFill>
                            <a:srgbClr val="000000"/>
                          </a:solidFill>
                          <a:effectLst/>
                          <a:latin typeface="Arial Narrow"/>
                        </a:rPr>
                        <a:t>MD3</a:t>
                      </a:r>
                    </a:p>
                  </a:txBody>
                  <a:tcPr marL="9525" marR="9525" marT="9525" marB="0"/>
                </a:tc>
                <a:tc>
                  <a:txBody>
                    <a:bodyPr/>
                    <a:lstStyle/>
                    <a:p>
                      <a:pPr algn="l" fontAlgn="t"/>
                      <a:r>
                        <a:rPr lang="en-GB" sz="2200" b="0" i="0" u="none" strike="noStrike">
                          <a:solidFill>
                            <a:srgbClr val="000000"/>
                          </a:solidFill>
                          <a:effectLst/>
                          <a:latin typeface="Arial Narrow"/>
                        </a:rPr>
                        <a:t>Ponderea suprafeţei terenurilor contaminate cu pesticide</a:t>
                      </a:r>
                    </a:p>
                  </a:txBody>
                  <a:tcPr marL="9525" marR="9525" marT="9525" marB="0"/>
                </a:tc>
                <a:tc>
                  <a:txBody>
                    <a:bodyPr/>
                    <a:lstStyle/>
                    <a:p>
                      <a:pPr algn="l" fontAlgn="t"/>
                      <a:r>
                        <a:rPr lang="vi-VN" sz="2200" b="0" i="0" u="none" strike="noStrike" dirty="0">
                          <a:solidFill>
                            <a:srgbClr val="000000"/>
                          </a:solidFill>
                          <a:effectLst/>
                          <a:latin typeface="Arial Narrow"/>
                        </a:rPr>
                        <a:t>Raportul dintre suprafaţa terenurilor contaminate cu pesticide și suprafața totală a localității (intravilan + extravilan)</a:t>
                      </a:r>
                    </a:p>
                  </a:txBody>
                  <a:tcPr marL="9525" marR="9525" marT="9525" marB="0"/>
                </a:tc>
                <a:tc>
                  <a:txBody>
                    <a:bodyPr/>
                    <a:lstStyle/>
                    <a:p>
                      <a:pPr algn="l" fontAlgn="t"/>
                      <a:r>
                        <a:rPr lang="en-GB" sz="2200" b="0" i="0" u="none" strike="noStrike" dirty="0" err="1" smtClean="0">
                          <a:solidFill>
                            <a:srgbClr val="000000"/>
                          </a:solidFill>
                          <a:effectLst/>
                          <a:latin typeface="Arial Narrow"/>
                        </a:rPr>
                        <a:t>Primaria</a:t>
                      </a:r>
                      <a:r>
                        <a:rPr lang="en-GB" sz="2200" b="0" i="0" u="none" strike="noStrike" dirty="0">
                          <a:solidFill>
                            <a:srgbClr val="000000"/>
                          </a:solidFill>
                          <a:effectLst/>
                          <a:latin typeface="Arial Narrow"/>
                        </a:rPr>
                        <a:t/>
                      </a:r>
                      <a:br>
                        <a:rPr lang="en-GB" sz="2200" b="0" i="0" u="none" strike="noStrike" dirty="0">
                          <a:solidFill>
                            <a:srgbClr val="000000"/>
                          </a:solidFill>
                          <a:effectLst/>
                          <a:latin typeface="Arial Narrow"/>
                        </a:rPr>
                      </a:br>
                      <a:r>
                        <a:rPr lang="en-GB" sz="2200" b="0" i="0" u="none" strike="noStrike" dirty="0" smtClean="0">
                          <a:solidFill>
                            <a:srgbClr val="000000"/>
                          </a:solidFill>
                          <a:effectLst/>
                          <a:latin typeface="Arial Narrow"/>
                        </a:rPr>
                        <a:t>ARFC</a:t>
                      </a:r>
                      <a:endParaRPr lang="en-GB" sz="2200" b="0" i="0" u="none" strike="noStrike" dirty="0">
                        <a:solidFill>
                          <a:srgbClr val="000000"/>
                        </a:solidFill>
                        <a:effectLst/>
                        <a:latin typeface="Arial Narrow"/>
                      </a:endParaRPr>
                    </a:p>
                  </a:txBody>
                  <a:tcPr marL="9525" marR="9525" marT="9525" marB="0"/>
                </a:tc>
              </a:tr>
              <a:tr h="1040766">
                <a:tc>
                  <a:txBody>
                    <a:bodyPr/>
                    <a:lstStyle/>
                    <a:p>
                      <a:pPr algn="l" fontAlgn="t"/>
                      <a:r>
                        <a:rPr lang="en-GB" sz="2200" b="0" i="0" u="none" strike="noStrike">
                          <a:solidFill>
                            <a:srgbClr val="000000"/>
                          </a:solidFill>
                          <a:effectLst/>
                          <a:latin typeface="Arial Narrow"/>
                        </a:rPr>
                        <a:t>MD4</a:t>
                      </a:r>
                    </a:p>
                  </a:txBody>
                  <a:tcPr marL="9525" marR="9525" marT="9525" marB="0"/>
                </a:tc>
                <a:tc>
                  <a:txBody>
                    <a:bodyPr/>
                    <a:lstStyle/>
                    <a:p>
                      <a:pPr algn="l" fontAlgn="t"/>
                      <a:r>
                        <a:rPr lang="en-GB" sz="2200" b="0" i="0" u="none" strike="noStrike">
                          <a:solidFill>
                            <a:srgbClr val="000000"/>
                          </a:solidFill>
                          <a:effectLst/>
                          <a:latin typeface="Arial Narrow"/>
                        </a:rPr>
                        <a:t>Ponderea gunoistelor neautorizate</a:t>
                      </a:r>
                    </a:p>
                  </a:txBody>
                  <a:tcPr marL="9525" marR="9525" marT="9525" marB="0"/>
                </a:tc>
                <a:tc>
                  <a:txBody>
                    <a:bodyPr/>
                    <a:lstStyle/>
                    <a:p>
                      <a:pPr algn="l" fontAlgn="t"/>
                      <a:r>
                        <a:rPr lang="vi-VN" sz="2200" b="0" i="0" u="none" strike="noStrike" dirty="0">
                          <a:solidFill>
                            <a:srgbClr val="000000"/>
                          </a:solidFill>
                          <a:effectLst/>
                          <a:latin typeface="Arial Narrow"/>
                        </a:rPr>
                        <a:t>Raportul dintre numărul de gunoiști neautorizate în total număr de gunoiști în localități</a:t>
                      </a:r>
                    </a:p>
                  </a:txBody>
                  <a:tcPr marL="9525" marR="9525" marT="9525" marB="0"/>
                </a:tc>
                <a:tc>
                  <a:txBody>
                    <a:bodyPr/>
                    <a:lstStyle/>
                    <a:p>
                      <a:pPr algn="l" fontAlgn="t"/>
                      <a:r>
                        <a:rPr lang="en-GB" sz="2200" b="0" i="0" u="none" strike="noStrike" dirty="0" err="1">
                          <a:solidFill>
                            <a:srgbClr val="000000"/>
                          </a:solidFill>
                          <a:effectLst/>
                          <a:latin typeface="Arial Narrow"/>
                        </a:rPr>
                        <a:t>Primaria</a:t>
                      </a:r>
                      <a:endParaRPr lang="en-GB" sz="2200" b="0" i="0" u="none" strike="noStrike" dirty="0">
                        <a:solidFill>
                          <a:srgbClr val="000000"/>
                        </a:solidFill>
                        <a:effectLst/>
                        <a:latin typeface="Arial Narrow"/>
                      </a:endParaRPr>
                    </a:p>
                  </a:txBody>
                  <a:tcPr marL="9525" marR="9525" marT="9525" marB="0"/>
                </a:tc>
              </a:tr>
            </a:tbl>
          </a:graphicData>
        </a:graphic>
      </p:graphicFrame>
    </p:spTree>
    <p:extLst>
      <p:ext uri="{BB962C8B-B14F-4D97-AF65-F5344CB8AC3E}">
        <p14:creationId xmlns:p14="http://schemas.microsoft.com/office/powerpoint/2010/main" val="3487518053"/>
      </p:ext>
    </p:extLst>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6336704" cy="288032"/>
          </a:xfrm>
        </p:spPr>
        <p:txBody>
          <a:bodyPr/>
          <a:lstStyle/>
          <a:p>
            <a:pPr eaLnBrk="1" fontAlgn="t" hangingPunct="1">
              <a:spcBef>
                <a:spcPts val="0"/>
              </a:spcBef>
              <a:spcAft>
                <a:spcPts val="0"/>
              </a:spcAft>
              <a:defRPr/>
            </a:pPr>
            <a:r>
              <a:rPr lang="vi-VN" sz="2800" b="1" dirty="0">
                <a:solidFill>
                  <a:schemeClr val="bg1"/>
                </a:solidFill>
              </a:rPr>
              <a:t>Deprivarea </a:t>
            </a:r>
            <a:r>
              <a:rPr lang="ro-MO" sz="2800" b="1" dirty="0" smtClean="0">
                <a:solidFill>
                  <a:schemeClr val="bg1"/>
                </a:solidFill>
              </a:rPr>
              <a:t>de condiții de mediu</a:t>
            </a:r>
            <a:endParaRPr lang="en-GB" sz="2800" b="1"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53956134"/>
              </p:ext>
            </p:extLst>
          </p:nvPr>
        </p:nvGraphicFramePr>
        <p:xfrm>
          <a:off x="457200" y="836712"/>
          <a:ext cx="8229600" cy="50306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35084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5576"/>
          </a:xfrm>
        </p:spPr>
        <p:txBody>
          <a:bodyPr/>
          <a:lstStyle/>
          <a:p>
            <a:pPr algn="ctr"/>
            <a:r>
              <a:rPr lang="ro-MO" sz="2800" b="1" dirty="0">
                <a:solidFill>
                  <a:srgbClr val="7030A0"/>
                </a:solidFill>
                <a:effectLst>
                  <a:outerShdw blurRad="38100" dist="38100" dir="2700000" algn="tl">
                    <a:srgbClr val="000000">
                      <a:alpha val="43137"/>
                    </a:srgbClr>
                  </a:outerShdw>
                </a:effectLst>
              </a:rPr>
              <a:t>Valoarea medie ponderată IDAM </a:t>
            </a:r>
            <a:r>
              <a:rPr lang="ro-MO" sz="2800" b="1" dirty="0" smtClean="0">
                <a:solidFill>
                  <a:srgbClr val="7030A0"/>
                </a:solidFill>
                <a:effectLst>
                  <a:outerShdw blurRad="38100" dist="38100" dir="2700000" algn="tl">
                    <a:srgbClr val="000000">
                      <a:alpha val="43137"/>
                    </a:srgbClr>
                  </a:outerShdw>
                </a:effectLst>
              </a:rPr>
              <a:t/>
            </a:r>
            <a:br>
              <a:rPr lang="ro-MO" sz="2800" b="1" dirty="0" smtClean="0">
                <a:solidFill>
                  <a:srgbClr val="7030A0"/>
                </a:solidFill>
                <a:effectLst>
                  <a:outerShdw blurRad="38100" dist="38100" dir="2700000" algn="tl">
                    <a:srgbClr val="000000">
                      <a:alpha val="43137"/>
                    </a:srgbClr>
                  </a:outerShdw>
                </a:effectLst>
              </a:rPr>
            </a:br>
            <a:r>
              <a:rPr lang="ro-MO" sz="2800" b="1" dirty="0" smtClean="0">
                <a:solidFill>
                  <a:srgbClr val="7030A0"/>
                </a:solidFill>
                <a:effectLst>
                  <a:outerShdw blurRad="38100" dist="38100" dir="2700000" algn="tl">
                    <a:srgbClr val="000000">
                      <a:alpha val="43137"/>
                    </a:srgbClr>
                  </a:outerShdw>
                </a:effectLst>
              </a:rPr>
              <a:t>(</a:t>
            </a:r>
            <a:r>
              <a:rPr lang="ro-MO" sz="2800" b="1" dirty="0">
                <a:solidFill>
                  <a:srgbClr val="7030A0"/>
                </a:solidFill>
                <a:effectLst>
                  <a:outerShdw blurRad="38100" dist="38100" dir="2700000" algn="tl">
                    <a:srgbClr val="000000">
                      <a:alpha val="43137"/>
                    </a:srgbClr>
                  </a:outerShdw>
                </a:effectLst>
              </a:rPr>
              <a:t>4 raioane, 112 primării)</a:t>
            </a:r>
            <a:endParaRPr lang="en-GB" sz="2800" b="1" dirty="0">
              <a:solidFill>
                <a:srgbClr val="7030A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040543"/>
              </p:ext>
            </p:extLst>
          </p:nvPr>
        </p:nvGraphicFramePr>
        <p:xfrm>
          <a:off x="457200" y="1484784"/>
          <a:ext cx="8229600"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3365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8229600" cy="1100138"/>
          </a:xfrm>
        </p:spPr>
        <p:txBody>
          <a:bodyPr/>
          <a:lstStyle/>
          <a:p>
            <a:pPr>
              <a:defRPr/>
            </a:pPr>
            <a:r>
              <a:rPr lang="ro-RO" sz="3600" b="1" dirty="0">
                <a:solidFill>
                  <a:srgbClr val="7030A0"/>
                </a:solidFill>
                <a:effectLst>
                  <a:outerShdw blurRad="38100" dist="38100" dir="2700000" algn="tl">
                    <a:srgbClr val="000000">
                      <a:alpha val="43137"/>
                    </a:srgbClr>
                  </a:outerShdw>
                </a:effectLst>
              </a:rPr>
              <a:t>Ce este IDAM?</a:t>
            </a:r>
          </a:p>
        </p:txBody>
      </p:sp>
      <p:sp>
        <p:nvSpPr>
          <p:cNvPr id="3" name="Объект 2"/>
          <p:cNvSpPr>
            <a:spLocks noGrp="1"/>
          </p:cNvSpPr>
          <p:nvPr>
            <p:ph idx="1"/>
          </p:nvPr>
        </p:nvSpPr>
        <p:spPr>
          <a:xfrm>
            <a:off x="457200" y="1484784"/>
            <a:ext cx="8229600" cy="4382616"/>
          </a:xfrm>
        </p:spPr>
        <p:txBody>
          <a:bodyPr/>
          <a:lstStyle/>
          <a:p>
            <a:pPr marL="0" indent="0" algn="just">
              <a:buNone/>
              <a:defRPr/>
            </a:pPr>
            <a:r>
              <a:rPr lang="ro-RO" sz="3600" dirty="0" smtClean="0"/>
              <a:t>Indicator agregat / compus / compozit</a:t>
            </a:r>
            <a:r>
              <a:rPr lang="ro-RO" sz="3600" dirty="0"/>
              <a:t>, </a:t>
            </a:r>
            <a:r>
              <a:rPr lang="ro-RO" sz="3600" dirty="0" smtClean="0"/>
              <a:t>constituit în baza unui set de indicatori relativi, grupați pe domenii </a:t>
            </a:r>
            <a:r>
              <a:rPr lang="en-US" sz="3600" dirty="0" smtClean="0"/>
              <a:t>s</a:t>
            </a:r>
            <a:r>
              <a:rPr lang="ro-RO" sz="3600" dirty="0" err="1" smtClean="0"/>
              <a:t>ocial-economice</a:t>
            </a:r>
            <a:r>
              <a:rPr lang="ro-RO" sz="3600" dirty="0" smtClean="0"/>
              <a:t>, care oferă o viziune relativă, comparativă asupra nivelului de dezvoltare a unităților de cercetare.</a:t>
            </a:r>
          </a:p>
        </p:txBody>
      </p:sp>
    </p:spTree>
    <p:extLst>
      <p:ext uri="{BB962C8B-B14F-4D97-AF65-F5344CB8AC3E}">
        <p14:creationId xmlns:p14="http://schemas.microsoft.com/office/powerpoint/2010/main" val="1506742435"/>
      </p:ext>
    </p:extLst>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1520"/>
          </a:xfrm>
        </p:spPr>
        <p:txBody>
          <a:bodyPr/>
          <a:lstStyle/>
          <a:p>
            <a:r>
              <a:rPr lang="ro-MO" sz="2800" b="1" dirty="0" err="1">
                <a:solidFill>
                  <a:srgbClr val="7030A0"/>
                </a:solidFill>
                <a:effectLst>
                  <a:outerShdw blurRad="38100" dist="38100" dir="2700000" algn="tl">
                    <a:srgbClr val="000000">
                      <a:alpha val="43137"/>
                    </a:srgbClr>
                  </a:outerShdw>
                </a:effectLst>
              </a:rPr>
              <a:t>Deprivarea</a:t>
            </a:r>
            <a:r>
              <a:rPr lang="ro-MO" sz="2800" b="1" dirty="0">
                <a:solidFill>
                  <a:srgbClr val="7030A0"/>
                </a:solidFill>
                <a:effectLst>
                  <a:outerShdw blurRad="38100" dist="38100" dir="2700000" algn="tl">
                    <a:srgbClr val="000000">
                      <a:alpha val="43137"/>
                    </a:srgbClr>
                  </a:outerShdw>
                </a:effectLst>
              </a:rPr>
              <a:t> pe domenii – Cimișlia</a:t>
            </a:r>
            <a:endParaRPr lang="en-GB" sz="2800" b="1" dirty="0">
              <a:solidFill>
                <a:srgbClr val="7030A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7930188"/>
              </p:ext>
            </p:extLst>
          </p:nvPr>
        </p:nvGraphicFramePr>
        <p:xfrm>
          <a:off x="457200" y="1124744"/>
          <a:ext cx="8229600"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10643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1520"/>
          </a:xfrm>
        </p:spPr>
        <p:txBody>
          <a:bodyPr/>
          <a:lstStyle/>
          <a:p>
            <a:r>
              <a:rPr lang="ro-MO" sz="2800" b="1" dirty="0" err="1">
                <a:solidFill>
                  <a:srgbClr val="7030A0"/>
                </a:solidFill>
                <a:effectLst>
                  <a:outerShdw blurRad="38100" dist="38100" dir="2700000" algn="tl">
                    <a:srgbClr val="000000">
                      <a:alpha val="43137"/>
                    </a:srgbClr>
                  </a:outerShdw>
                </a:effectLst>
              </a:rPr>
              <a:t>Deprivarea</a:t>
            </a:r>
            <a:r>
              <a:rPr lang="ro-MO" sz="2800" b="1" dirty="0">
                <a:solidFill>
                  <a:srgbClr val="7030A0"/>
                </a:solidFill>
                <a:effectLst>
                  <a:outerShdw blurRad="38100" dist="38100" dir="2700000" algn="tl">
                    <a:srgbClr val="000000">
                      <a:alpha val="43137"/>
                    </a:srgbClr>
                  </a:outerShdw>
                </a:effectLst>
              </a:rPr>
              <a:t> pe domenii – </a:t>
            </a:r>
            <a:r>
              <a:rPr lang="ro-MO" sz="2800" b="1" dirty="0" smtClean="0">
                <a:solidFill>
                  <a:srgbClr val="7030A0"/>
                </a:solidFill>
                <a:effectLst>
                  <a:outerShdw blurRad="38100" dist="38100" dir="2700000" algn="tl">
                    <a:srgbClr val="000000">
                      <a:alpha val="43137"/>
                    </a:srgbClr>
                  </a:outerShdw>
                </a:effectLst>
              </a:rPr>
              <a:t>Dondușeni</a:t>
            </a:r>
            <a:endParaRPr lang="en-GB" sz="2800" b="1" dirty="0">
              <a:solidFill>
                <a:srgbClr val="7030A0"/>
              </a:solidFill>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98969781"/>
              </p:ext>
            </p:extLst>
          </p:nvPr>
        </p:nvGraphicFramePr>
        <p:xfrm>
          <a:off x="457200" y="1196752"/>
          <a:ext cx="8229600" cy="51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27977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1520"/>
          </a:xfrm>
        </p:spPr>
        <p:txBody>
          <a:bodyPr/>
          <a:lstStyle/>
          <a:p>
            <a:r>
              <a:rPr lang="ro-MO" sz="2800" b="1" dirty="0" err="1">
                <a:solidFill>
                  <a:srgbClr val="7030A0"/>
                </a:solidFill>
                <a:effectLst>
                  <a:outerShdw blurRad="38100" dist="38100" dir="2700000" algn="tl">
                    <a:srgbClr val="000000">
                      <a:alpha val="43137"/>
                    </a:srgbClr>
                  </a:outerShdw>
                </a:effectLst>
              </a:rPr>
              <a:t>Deprivarea</a:t>
            </a:r>
            <a:r>
              <a:rPr lang="ro-MO" sz="2800" b="1" dirty="0">
                <a:solidFill>
                  <a:srgbClr val="7030A0"/>
                </a:solidFill>
                <a:effectLst>
                  <a:outerShdw blurRad="38100" dist="38100" dir="2700000" algn="tl">
                    <a:srgbClr val="000000">
                      <a:alpha val="43137"/>
                    </a:srgbClr>
                  </a:outerShdw>
                </a:effectLst>
              </a:rPr>
              <a:t> pe domenii – </a:t>
            </a:r>
            <a:r>
              <a:rPr lang="ro-MO" sz="2800" b="1" dirty="0" smtClean="0">
                <a:solidFill>
                  <a:srgbClr val="7030A0"/>
                </a:solidFill>
                <a:effectLst>
                  <a:outerShdw blurRad="38100" dist="38100" dir="2700000" algn="tl">
                    <a:srgbClr val="000000">
                      <a:alpha val="43137"/>
                    </a:srgbClr>
                  </a:outerShdw>
                </a:effectLst>
              </a:rPr>
              <a:t>Fălești</a:t>
            </a:r>
            <a:endParaRPr lang="en-GB" sz="2800" b="1" dirty="0">
              <a:solidFill>
                <a:srgbClr val="7030A0"/>
              </a:solidFill>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56094607"/>
              </p:ext>
            </p:extLst>
          </p:nvPr>
        </p:nvGraphicFramePr>
        <p:xfrm>
          <a:off x="457200" y="980728"/>
          <a:ext cx="8229600" cy="5472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33605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1520"/>
          </a:xfrm>
        </p:spPr>
        <p:txBody>
          <a:bodyPr/>
          <a:lstStyle/>
          <a:p>
            <a:r>
              <a:rPr lang="ro-MO" sz="2800" b="1" dirty="0" err="1">
                <a:solidFill>
                  <a:srgbClr val="7030A0"/>
                </a:solidFill>
                <a:effectLst>
                  <a:outerShdw blurRad="38100" dist="38100" dir="2700000" algn="tl">
                    <a:srgbClr val="000000">
                      <a:alpha val="43137"/>
                    </a:srgbClr>
                  </a:outerShdw>
                </a:effectLst>
              </a:rPr>
              <a:t>Deprivarea</a:t>
            </a:r>
            <a:r>
              <a:rPr lang="ro-MO" sz="2800" b="1" dirty="0">
                <a:solidFill>
                  <a:srgbClr val="7030A0"/>
                </a:solidFill>
                <a:effectLst>
                  <a:outerShdw blurRad="38100" dist="38100" dir="2700000" algn="tl">
                    <a:srgbClr val="000000">
                      <a:alpha val="43137"/>
                    </a:srgbClr>
                  </a:outerShdw>
                </a:effectLst>
              </a:rPr>
              <a:t> pe domenii – </a:t>
            </a:r>
            <a:r>
              <a:rPr lang="ro-MO" sz="2800" b="1" dirty="0" smtClean="0">
                <a:solidFill>
                  <a:srgbClr val="7030A0"/>
                </a:solidFill>
                <a:effectLst>
                  <a:outerShdw blurRad="38100" dist="38100" dir="2700000" algn="tl">
                    <a:srgbClr val="000000">
                      <a:alpha val="43137"/>
                    </a:srgbClr>
                  </a:outerShdw>
                </a:effectLst>
              </a:rPr>
              <a:t>Orhei</a:t>
            </a:r>
            <a:endParaRPr lang="en-GB" sz="2800" b="1" dirty="0">
              <a:solidFill>
                <a:srgbClr val="7030A0"/>
              </a:solidFill>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91747191"/>
              </p:ext>
            </p:extLst>
          </p:nvPr>
        </p:nvGraphicFramePr>
        <p:xfrm>
          <a:off x="395536" y="1052736"/>
          <a:ext cx="8352928" cy="51845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215998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Заголовок 1"/>
          <p:cNvSpPr>
            <a:spLocks noGrp="1"/>
          </p:cNvSpPr>
          <p:nvPr>
            <p:ph type="title"/>
          </p:nvPr>
        </p:nvSpPr>
        <p:spPr>
          <a:xfrm>
            <a:off x="457200" y="457200"/>
            <a:ext cx="8229600" cy="379512"/>
          </a:xfrm>
        </p:spPr>
        <p:txBody>
          <a:bodyPr/>
          <a:lstStyle/>
          <a:p>
            <a:r>
              <a:rPr lang="en-US" sz="2800" b="1" dirty="0" err="1" smtClean="0">
                <a:solidFill>
                  <a:srgbClr val="7030A0"/>
                </a:solidFill>
                <a:effectLst>
                  <a:outerShdw blurRad="38100" dist="38100" dir="2700000" algn="tl">
                    <a:srgbClr val="000000">
                      <a:alpha val="43137"/>
                    </a:srgbClr>
                  </a:outerShdw>
                </a:effectLst>
              </a:rPr>
              <a:t>Concluzii</a:t>
            </a:r>
            <a:r>
              <a:rPr lang="ro-RO" sz="2800" b="1" dirty="0" smtClean="0">
                <a:solidFill>
                  <a:srgbClr val="7030A0"/>
                </a:solidFill>
                <a:effectLst>
                  <a:outerShdw blurRad="38100" dist="38100" dir="2700000" algn="tl">
                    <a:srgbClr val="000000">
                      <a:alpha val="43137"/>
                    </a:srgbClr>
                  </a:outerShdw>
                </a:effectLst>
              </a:rPr>
              <a:t> (1)</a:t>
            </a:r>
            <a:endParaRPr lang="ru-RU" sz="2800" b="1" dirty="0">
              <a:solidFill>
                <a:srgbClr val="7030A0"/>
              </a:solidFill>
              <a:effectLst>
                <a:outerShdw blurRad="38100" dist="38100" dir="2700000" algn="tl">
                  <a:srgbClr val="000000">
                    <a:alpha val="43137"/>
                  </a:srgbClr>
                </a:outerShdw>
              </a:effectLst>
            </a:endParaRPr>
          </a:p>
        </p:txBody>
      </p:sp>
      <p:sp>
        <p:nvSpPr>
          <p:cNvPr id="54274" name="Объект 2"/>
          <p:cNvSpPr>
            <a:spLocks noGrp="1"/>
          </p:cNvSpPr>
          <p:nvPr>
            <p:ph idx="1"/>
          </p:nvPr>
        </p:nvSpPr>
        <p:spPr>
          <a:xfrm>
            <a:off x="323528" y="836712"/>
            <a:ext cx="8568951" cy="5688632"/>
          </a:xfrm>
        </p:spPr>
        <p:txBody>
          <a:bodyPr/>
          <a:lstStyle/>
          <a:p>
            <a:pPr marL="0" indent="0">
              <a:buNone/>
            </a:pPr>
            <a:r>
              <a:rPr lang="ro-MO" sz="2400" b="1" dirty="0" smtClean="0"/>
              <a:t>Abordări metodologice</a:t>
            </a:r>
          </a:p>
          <a:p>
            <a:pPr marL="0" indent="0" algn="just">
              <a:buNone/>
            </a:pPr>
            <a:r>
              <a:rPr lang="ro-MO" sz="2400" dirty="0" smtClean="0"/>
              <a:t>Rezultatele testării domeniilor și indicatorilor identificați după realizarea primelor două componente ale activității au condus la concluzia că aceștia sunt reprezentativi statistic, cu mici abateri care ar putea fi excluse în cazul utilizării bazei de date pentru toate localitățile rurale din republică. Totodată, nu este exclusă posibilitatea unor modificări ale structurii domeniilor identificate la realizarea calculelor integral.</a:t>
            </a:r>
          </a:p>
          <a:p>
            <a:pPr marL="0" indent="0" algn="just">
              <a:buNone/>
            </a:pPr>
            <a:r>
              <a:rPr lang="ro-MO" sz="2400" dirty="0" smtClean="0"/>
              <a:t>Comparările realizate cu indicii precedenți reflectă asupra unor tendințe robuste ale rezultatelor obținute, care urmează să fie confirmate după realizarea calculelor </a:t>
            </a:r>
            <a:r>
              <a:rPr lang="ro-MO" sz="2400" dirty="0"/>
              <a:t>cu utilizarea datelor pentru toate localitățile</a:t>
            </a:r>
            <a:r>
              <a:rPr lang="ro-MO" sz="2400" dirty="0" smtClean="0"/>
              <a:t>. Nu toate domeniile pot fi comparate din motivul unor abordări diferite la constituirea acestora, a indicatorilor incluși</a:t>
            </a:r>
            <a:r>
              <a:rPr lang="ro-MO" sz="2400" dirty="0"/>
              <a:t> </a:t>
            </a:r>
            <a:r>
              <a:rPr lang="ro-MO" sz="2400" dirty="0" smtClean="0"/>
              <a:t>(ex. </a:t>
            </a:r>
            <a:r>
              <a:rPr lang="ro-MO" sz="2400" dirty="0" err="1" smtClean="0"/>
              <a:t>Deprivarea</a:t>
            </a:r>
            <a:r>
              <a:rPr lang="ro-MO" sz="2400" dirty="0" smtClean="0"/>
              <a:t> de venituri 2012 este de facto Domeniul social).</a:t>
            </a:r>
          </a:p>
          <a:p>
            <a:pPr marL="0" indent="0">
              <a:buNone/>
            </a:pPr>
            <a:r>
              <a:rPr lang="ro-MO" sz="1500" dirty="0" smtClean="0"/>
              <a:t>  </a:t>
            </a:r>
            <a:endParaRPr lang="ru-RU" sz="1500" dirty="0" smtClean="0"/>
          </a:p>
        </p:txBody>
      </p:sp>
    </p:spTree>
    <p:extLst>
      <p:ext uri="{BB962C8B-B14F-4D97-AF65-F5344CB8AC3E}">
        <p14:creationId xmlns:p14="http://schemas.microsoft.com/office/powerpoint/2010/main" val="1572363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Заголовок 1"/>
          <p:cNvSpPr>
            <a:spLocks noGrp="1"/>
          </p:cNvSpPr>
          <p:nvPr>
            <p:ph type="title"/>
          </p:nvPr>
        </p:nvSpPr>
        <p:spPr>
          <a:xfrm>
            <a:off x="457200" y="457200"/>
            <a:ext cx="8229600" cy="811560"/>
          </a:xfrm>
        </p:spPr>
        <p:txBody>
          <a:bodyPr/>
          <a:lstStyle/>
          <a:p>
            <a:r>
              <a:rPr lang="en-US" sz="2800" b="1" dirty="0" err="1" smtClean="0">
                <a:solidFill>
                  <a:srgbClr val="7030A0"/>
                </a:solidFill>
                <a:effectLst>
                  <a:outerShdw blurRad="38100" dist="38100" dir="2700000" algn="tl">
                    <a:srgbClr val="000000">
                      <a:alpha val="43137"/>
                    </a:srgbClr>
                  </a:outerShdw>
                </a:effectLst>
              </a:rPr>
              <a:t>Concluzii</a:t>
            </a:r>
            <a:r>
              <a:rPr lang="ro-RO" sz="2800" b="1" dirty="0" smtClean="0">
                <a:solidFill>
                  <a:srgbClr val="7030A0"/>
                </a:solidFill>
                <a:effectLst>
                  <a:outerShdw blurRad="38100" dist="38100" dir="2700000" algn="tl">
                    <a:srgbClr val="000000">
                      <a:alpha val="43137"/>
                    </a:srgbClr>
                  </a:outerShdw>
                </a:effectLst>
              </a:rPr>
              <a:t> (2)</a:t>
            </a:r>
            <a:endParaRPr lang="ru-RU" sz="2800" b="1" dirty="0">
              <a:solidFill>
                <a:srgbClr val="7030A0"/>
              </a:solidFill>
              <a:effectLst>
                <a:outerShdw blurRad="38100" dist="38100" dir="2700000" algn="tl">
                  <a:srgbClr val="000000">
                    <a:alpha val="43137"/>
                  </a:srgbClr>
                </a:outerShdw>
              </a:effectLst>
            </a:endParaRPr>
          </a:p>
        </p:txBody>
      </p:sp>
      <p:sp>
        <p:nvSpPr>
          <p:cNvPr id="54274" name="Объект 2"/>
          <p:cNvSpPr>
            <a:spLocks noGrp="1"/>
          </p:cNvSpPr>
          <p:nvPr>
            <p:ph idx="1"/>
          </p:nvPr>
        </p:nvSpPr>
        <p:spPr>
          <a:xfrm>
            <a:off x="323528" y="1268760"/>
            <a:ext cx="8568951" cy="4824536"/>
          </a:xfrm>
        </p:spPr>
        <p:txBody>
          <a:bodyPr/>
          <a:lstStyle/>
          <a:p>
            <a:pPr marL="0" indent="0">
              <a:buNone/>
            </a:pPr>
            <a:r>
              <a:rPr lang="ro-MO" sz="2400" b="1" dirty="0" err="1" smtClean="0"/>
              <a:t>Constrăngeri</a:t>
            </a:r>
            <a:r>
              <a:rPr lang="ro-MO" sz="2400" b="1" dirty="0" smtClean="0"/>
              <a:t> cu referire la date</a:t>
            </a:r>
          </a:p>
          <a:p>
            <a:pPr marL="0" indent="0" algn="just">
              <a:buNone/>
            </a:pPr>
            <a:r>
              <a:rPr lang="ro-MO" sz="2400" dirty="0" smtClean="0"/>
              <a:t>Instituțiile/ organizații prestatoare de date, identificate în rezultatul activității, dispun de date la cel mai jos nivel de dezagregare – comună, localitate. Bazele de date respective sunt elaborate pentru necesități interne și este necesară realizarea unor interpelări speciale pentru a extrage datele în formatul solicitat.</a:t>
            </a:r>
          </a:p>
          <a:p>
            <a:pPr marL="0" indent="0" algn="just">
              <a:buNone/>
            </a:pPr>
            <a:r>
              <a:rPr lang="ro-MO" sz="2400" dirty="0" smtClean="0"/>
              <a:t>Constituirea bazei de date integrate din diferite surse rămâne a fi o provocare din motivul utilizării unor clasificatoare interne ale localităților, iar ajustarea acestora este deosebit de anevoioasă, în unele cazuri implică efectuarea unor estimări care pot influența calitatea indicilor rezultativi. </a:t>
            </a:r>
          </a:p>
          <a:p>
            <a:pPr marL="0" indent="0">
              <a:buNone/>
            </a:pPr>
            <a:r>
              <a:rPr lang="ro-MO" sz="2000" dirty="0" smtClean="0"/>
              <a:t>  </a:t>
            </a:r>
            <a:endParaRPr lang="ru-RU" sz="2000" dirty="0" smtClean="0"/>
          </a:p>
        </p:txBody>
      </p:sp>
    </p:spTree>
    <p:extLst>
      <p:ext uri="{BB962C8B-B14F-4D97-AF65-F5344CB8AC3E}">
        <p14:creationId xmlns:p14="http://schemas.microsoft.com/office/powerpoint/2010/main" val="20630149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Заголовок 1"/>
          <p:cNvSpPr>
            <a:spLocks noGrp="1"/>
          </p:cNvSpPr>
          <p:nvPr>
            <p:ph type="title"/>
          </p:nvPr>
        </p:nvSpPr>
        <p:spPr>
          <a:xfrm>
            <a:off x="467544" y="332656"/>
            <a:ext cx="8229600" cy="451520"/>
          </a:xfrm>
        </p:spPr>
        <p:txBody>
          <a:bodyPr/>
          <a:lstStyle/>
          <a:p>
            <a:r>
              <a:rPr lang="ro-MO" sz="2800" b="1" dirty="0">
                <a:solidFill>
                  <a:srgbClr val="7030A0"/>
                </a:solidFill>
                <a:effectLst>
                  <a:outerShdw blurRad="38100" dist="38100" dir="2700000" algn="tl">
                    <a:srgbClr val="000000">
                      <a:alpha val="43137"/>
                    </a:srgbClr>
                  </a:outerShdw>
                </a:effectLst>
              </a:rPr>
              <a:t>P</a:t>
            </a:r>
            <a:r>
              <a:rPr lang="ro-MO" sz="2800" b="1" dirty="0" smtClean="0">
                <a:solidFill>
                  <a:srgbClr val="7030A0"/>
                </a:solidFill>
                <a:effectLst>
                  <a:outerShdw blurRad="38100" dist="38100" dir="2700000" algn="tl">
                    <a:srgbClr val="000000">
                      <a:alpha val="43137"/>
                    </a:srgbClr>
                  </a:outerShdw>
                </a:effectLst>
              </a:rPr>
              <a:t>ași </a:t>
            </a:r>
            <a:r>
              <a:rPr lang="ro-MO" sz="2800" b="1" dirty="0">
                <a:solidFill>
                  <a:srgbClr val="7030A0"/>
                </a:solidFill>
                <a:effectLst>
                  <a:outerShdw blurRad="38100" dist="38100" dir="2700000" algn="tl">
                    <a:srgbClr val="000000">
                      <a:alpha val="43137"/>
                    </a:srgbClr>
                  </a:outerShdw>
                </a:effectLst>
              </a:rPr>
              <a:t>de urmat</a:t>
            </a:r>
            <a:r>
              <a:rPr lang="ro-RO" sz="2800" b="1" dirty="0">
                <a:solidFill>
                  <a:srgbClr val="7030A0"/>
                </a:solidFill>
                <a:effectLst>
                  <a:outerShdw blurRad="38100" dist="38100" dir="2700000" algn="tl">
                    <a:srgbClr val="000000">
                      <a:alpha val="43137"/>
                    </a:srgbClr>
                  </a:outerShdw>
                </a:effectLst>
              </a:rPr>
              <a:t> </a:t>
            </a:r>
            <a:endParaRPr lang="ru-RU" sz="2800" b="1" dirty="0">
              <a:solidFill>
                <a:srgbClr val="7030A0"/>
              </a:solidFill>
              <a:effectLst>
                <a:outerShdw blurRad="38100" dist="38100" dir="2700000" algn="tl">
                  <a:srgbClr val="000000">
                    <a:alpha val="43137"/>
                  </a:srgbClr>
                </a:outerShdw>
              </a:effectLst>
            </a:endParaRPr>
          </a:p>
        </p:txBody>
      </p:sp>
      <p:sp>
        <p:nvSpPr>
          <p:cNvPr id="54274" name="Объект 2"/>
          <p:cNvSpPr>
            <a:spLocks noGrp="1"/>
          </p:cNvSpPr>
          <p:nvPr>
            <p:ph idx="1"/>
          </p:nvPr>
        </p:nvSpPr>
        <p:spPr>
          <a:xfrm>
            <a:off x="468313" y="908720"/>
            <a:ext cx="8229600" cy="5184576"/>
          </a:xfrm>
        </p:spPr>
        <p:txBody>
          <a:bodyPr/>
          <a:lstStyle/>
          <a:p>
            <a:pPr marL="0" indent="0" algn="just">
              <a:buNone/>
            </a:pPr>
            <a:r>
              <a:rPr lang="ro-MO" sz="2000" dirty="0" smtClean="0"/>
              <a:t>Exercițiul realizat pentru patru raioane incluse în studiu – Dondușeni, Fălești, Orhei și Cimișlia, urmează să fie realizat pentru toate localitățile rurale din republică.</a:t>
            </a:r>
          </a:p>
          <a:p>
            <a:pPr marL="0" indent="0" algn="just">
              <a:buNone/>
            </a:pPr>
            <a:r>
              <a:rPr lang="ro-MO" sz="2000" dirty="0" smtClean="0"/>
              <a:t>Rămâne a fi actuală colectarea unui număr de indicatori  de la primării. Numărul de indicatori a fost redus semnificativ din diverse motive: posibilitatea colectării la nivel central, necorelarea cu politicile promovate de către stat, calitatea joasă a indicatorilor, lipsa unor surse veridice de informație. Urmează a fi definitivată și expediată primăriilor forma specială a chestionarului pentru colectarea datelor.</a:t>
            </a:r>
          </a:p>
          <a:p>
            <a:pPr marL="0" indent="0" algn="just">
              <a:buNone/>
            </a:pPr>
            <a:r>
              <a:rPr lang="ro-MO" sz="2000" dirty="0" smtClean="0"/>
              <a:t>Colectarea datelor la nivel central urmează a fi realizată prin intermediul unor structuri standard, cu includerea codului statistic unic al localității pentru a facilita crearea bazei integrate de date, de asemenea și unor </a:t>
            </a:r>
            <a:r>
              <a:rPr lang="ro-MO" sz="2000" dirty="0" smtClean="0"/>
              <a:t>a </a:t>
            </a:r>
            <a:r>
              <a:rPr lang="ro-MO" sz="2000" dirty="0" err="1" smtClean="0"/>
              <a:t>metadate</a:t>
            </a:r>
            <a:r>
              <a:rPr lang="ro-MO" sz="2000" dirty="0" smtClean="0"/>
              <a:t> </a:t>
            </a:r>
            <a:r>
              <a:rPr lang="ro-MO" sz="2000" dirty="0" smtClean="0"/>
              <a:t>succinte privind indicatorii prezentați.</a:t>
            </a:r>
          </a:p>
          <a:p>
            <a:pPr marL="0" indent="0" algn="just">
              <a:buNone/>
            </a:pPr>
            <a:r>
              <a:rPr lang="ro-MO" sz="2000" dirty="0" smtClean="0"/>
              <a:t>Pentru toate localitățile rurale urmează a să fie calculați indicii de </a:t>
            </a:r>
            <a:r>
              <a:rPr lang="ro-MO" sz="2000" dirty="0" err="1" smtClean="0"/>
              <a:t>deprivare</a:t>
            </a:r>
            <a:r>
              <a:rPr lang="ro-MO" sz="2000" dirty="0" smtClean="0"/>
              <a:t> pe domeniile noi identificate și indicele agregat de </a:t>
            </a:r>
            <a:r>
              <a:rPr lang="ro-MO" sz="2000" dirty="0" err="1" smtClean="0"/>
              <a:t>deprivare</a:t>
            </a:r>
            <a:r>
              <a:rPr lang="ro-MO" sz="2000" dirty="0" smtClean="0"/>
              <a:t> al ariilor mici IDAM.   </a:t>
            </a:r>
            <a:endParaRPr lang="ru-RU" sz="20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o-RO" dirty="0" smtClean="0"/>
          </a:p>
          <a:p>
            <a:endParaRPr lang="ro-RO" dirty="0"/>
          </a:p>
          <a:p>
            <a:pPr marL="0" indent="0" algn="ctr">
              <a:buNone/>
            </a:pPr>
            <a:r>
              <a:rPr lang="ro-RO" b="1" dirty="0" smtClean="0"/>
              <a:t>VA MULŢUMIM PENTRU ATENŢIE</a:t>
            </a:r>
            <a:endParaRPr lang="ru-RU" b="1" dirty="0"/>
          </a:p>
        </p:txBody>
      </p:sp>
    </p:spTree>
    <p:extLst>
      <p:ext uri="{BB962C8B-B14F-4D97-AF65-F5344CB8AC3E}">
        <p14:creationId xmlns:p14="http://schemas.microsoft.com/office/powerpoint/2010/main" val="1192445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57200"/>
            <a:ext cx="8640960" cy="955576"/>
          </a:xfrm>
        </p:spPr>
        <p:txBody>
          <a:bodyPr/>
          <a:lstStyle/>
          <a:p>
            <a:pPr>
              <a:spcBef>
                <a:spcPts val="1200"/>
              </a:spcBef>
              <a:spcAft>
                <a:spcPts val="1200"/>
              </a:spcAft>
              <a:defRPr/>
            </a:pPr>
            <a:r>
              <a:rPr lang="ro-MO" sz="3200" b="1" dirty="0" smtClean="0">
                <a:solidFill>
                  <a:srgbClr val="7030A0"/>
                </a:solidFill>
                <a:effectLst>
                  <a:outerShdw blurRad="38100" dist="38100" dir="2700000" algn="tl">
                    <a:srgbClr val="000000">
                      <a:alpha val="43137"/>
                    </a:srgbClr>
                  </a:outerShdw>
                </a:effectLst>
              </a:rPr>
              <a:t>Ce este un indicator compozit</a:t>
            </a:r>
            <a:r>
              <a:rPr lang="ro-RO" sz="3200" b="1" dirty="0" smtClean="0">
                <a:solidFill>
                  <a:srgbClr val="7030A0"/>
                </a:solidFill>
                <a:effectLst>
                  <a:outerShdw blurRad="38100" dist="38100" dir="2700000" algn="tl">
                    <a:srgbClr val="000000">
                      <a:alpha val="43137"/>
                    </a:srgbClr>
                  </a:outerShdw>
                </a:effectLst>
              </a:rPr>
              <a:t>?</a:t>
            </a:r>
            <a:br>
              <a:rPr lang="ro-RO" sz="3200" b="1" dirty="0" smtClean="0">
                <a:solidFill>
                  <a:srgbClr val="7030A0"/>
                </a:solidFill>
                <a:effectLst>
                  <a:outerShdw blurRad="38100" dist="38100" dir="2700000" algn="tl">
                    <a:srgbClr val="000000">
                      <a:alpha val="43137"/>
                    </a:srgbClr>
                  </a:outerShdw>
                </a:effectLst>
              </a:rPr>
            </a:br>
            <a:r>
              <a:rPr lang="ro-RO" sz="1800" i="1" dirty="0" smtClean="0"/>
              <a:t>Glosar de termeni statistici, OECD (</a:t>
            </a:r>
            <a:r>
              <a:rPr lang="ro-RO" sz="1800" i="1" dirty="0" err="1" smtClean="0"/>
              <a:t>www.oecd.org</a:t>
            </a:r>
            <a:r>
              <a:rPr lang="ro-RO" sz="1800" i="1" dirty="0" smtClean="0"/>
              <a:t>)</a:t>
            </a:r>
            <a:endParaRPr lang="ro-RO" sz="1800" i="1" dirty="0"/>
          </a:p>
        </p:txBody>
      </p:sp>
      <p:sp>
        <p:nvSpPr>
          <p:cNvPr id="3" name="Объект 2"/>
          <p:cNvSpPr>
            <a:spLocks noGrp="1"/>
          </p:cNvSpPr>
          <p:nvPr>
            <p:ph idx="1"/>
          </p:nvPr>
        </p:nvSpPr>
        <p:spPr>
          <a:xfrm>
            <a:off x="457200" y="1557338"/>
            <a:ext cx="8229600" cy="4607966"/>
          </a:xfrm>
        </p:spPr>
        <p:txBody>
          <a:bodyPr/>
          <a:lstStyle/>
          <a:p>
            <a:pPr marL="0" indent="0" algn="just">
              <a:buNone/>
              <a:defRPr/>
            </a:pPr>
            <a:r>
              <a:rPr lang="ro-RO" sz="2400" i="1" dirty="0" smtClean="0"/>
              <a:t>Definiție</a:t>
            </a:r>
            <a:r>
              <a:rPr lang="ro-RO" sz="2400" dirty="0" smtClean="0"/>
              <a:t>: </a:t>
            </a:r>
            <a:r>
              <a:rPr lang="ro-RO" sz="2400" dirty="0"/>
              <a:t>Un </a:t>
            </a:r>
            <a:r>
              <a:rPr lang="ro-RO" sz="2400" dirty="0" smtClean="0"/>
              <a:t>indicator compozit </a:t>
            </a:r>
            <a:r>
              <a:rPr lang="ro-RO" sz="2400" dirty="0"/>
              <a:t>se </a:t>
            </a:r>
            <a:r>
              <a:rPr lang="ro-RO" sz="2400" dirty="0" smtClean="0"/>
              <a:t>formează atunci când indicatorii individuali sunt compilați într-un singur indice, cu aplicarea unui model de bază a conceptului multidimensional, necesar de a fi măsurat.</a:t>
            </a:r>
          </a:p>
          <a:p>
            <a:pPr marL="0" indent="0" algn="just">
              <a:buNone/>
              <a:defRPr/>
            </a:pPr>
            <a:r>
              <a:rPr lang="ro-RO" sz="2400" i="1" dirty="0" smtClean="0"/>
              <a:t>Context</a:t>
            </a:r>
            <a:r>
              <a:rPr lang="ro-RO" sz="2400" dirty="0" smtClean="0"/>
              <a:t>: Un indicator compozit măsoară concepte multidimensionale care nu pot fi măsurate de un singur indicator. Ideal, un indicator compus trebuie să se bazeze pe un cadru teoretic, care ar permite selectarea indicatorilor individuali (variabilelor), combinarea și ponderarea lor într-un mod care să reflecte dimensiunile și structura fenomenelor măsurate. </a:t>
            </a:r>
            <a:endParaRPr lang="ro-RO" sz="2400" dirty="0"/>
          </a:p>
        </p:txBody>
      </p:sp>
    </p:spTree>
    <p:extLst>
      <p:ext uri="{BB962C8B-B14F-4D97-AF65-F5344CB8AC3E}">
        <p14:creationId xmlns:p14="http://schemas.microsoft.com/office/powerpoint/2010/main" val="3017833866"/>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576064"/>
          </a:xfrm>
        </p:spPr>
        <p:txBody>
          <a:bodyPr/>
          <a:lstStyle/>
          <a:p>
            <a:r>
              <a:rPr lang="ro-MO" sz="3200" b="1" dirty="0">
                <a:solidFill>
                  <a:srgbClr val="7030A0"/>
                </a:solidFill>
                <a:effectLst>
                  <a:outerShdw blurRad="38100" dist="38100" dir="2700000" algn="tl">
                    <a:srgbClr val="000000">
                      <a:alpha val="43137"/>
                    </a:srgbClr>
                  </a:outerShdw>
                </a:effectLst>
              </a:rPr>
              <a:t>De ce un indicator compozit</a:t>
            </a:r>
            <a:r>
              <a:rPr lang="ro-RO" sz="3200" b="1" dirty="0">
                <a:solidFill>
                  <a:srgbClr val="7030A0"/>
                </a:solidFill>
                <a:effectLst>
                  <a:outerShdw blurRad="38100" dist="38100" dir="2700000" algn="tl">
                    <a:srgbClr val="000000">
                      <a:alpha val="43137"/>
                    </a:srgbClr>
                  </a:outerShdw>
                </a:effectLst>
              </a:rPr>
              <a:t>?</a:t>
            </a:r>
            <a:endParaRPr lang="en-GB" sz="3200"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24744"/>
            <a:ext cx="8229600" cy="5112568"/>
          </a:xfrm>
        </p:spPr>
        <p:txBody>
          <a:bodyPr/>
          <a:lstStyle/>
          <a:p>
            <a:pPr algn="just"/>
            <a:r>
              <a:rPr lang="ro-RO" sz="2400" dirty="0"/>
              <a:t>Indicatori compoziți sunt tot mai mult recunoscuți ca un instrument util pentru elaborarea de politici,  de comunicații publice privind performanțele țărilor  în diverse domenii cum ar fi </a:t>
            </a:r>
            <a:r>
              <a:rPr lang="ro-RO" sz="2400" dirty="0" smtClean="0"/>
              <a:t>mediu, </a:t>
            </a:r>
            <a:r>
              <a:rPr lang="ro-RO" sz="2400" dirty="0"/>
              <a:t>economie, </a:t>
            </a:r>
            <a:r>
              <a:rPr lang="ro-RO" sz="2400" dirty="0" smtClean="0"/>
              <a:t>societate, dezvoltare tehnologică, alte. </a:t>
            </a:r>
          </a:p>
          <a:p>
            <a:pPr algn="just"/>
            <a:r>
              <a:rPr lang="ro-RO" sz="2400" dirty="0" smtClean="0"/>
              <a:t>Indicatori </a:t>
            </a:r>
            <a:r>
              <a:rPr lang="ro-RO" sz="2400" dirty="0"/>
              <a:t>compoziți sunt mult mai ușor de interpretat decât încercarea de a găsi o tendință comună în mai mulți indicatori separați. </a:t>
            </a:r>
            <a:endParaRPr lang="ro-RO" sz="2400" dirty="0" smtClean="0"/>
          </a:p>
          <a:p>
            <a:pPr algn="just"/>
            <a:r>
              <a:rPr lang="ro-RO" sz="2400" dirty="0" smtClean="0"/>
              <a:t>Indicatori compoziți </a:t>
            </a:r>
            <a:r>
              <a:rPr lang="ro-RO" sz="2400" dirty="0"/>
              <a:t>s-au dovedit a fi utili în clasamentul țărilor în cadrul exercițiilor de analiză comparativă</a:t>
            </a:r>
            <a:r>
              <a:rPr lang="ro-RO" sz="2400" dirty="0" smtClean="0"/>
              <a:t>.</a:t>
            </a:r>
          </a:p>
          <a:p>
            <a:pPr algn="just"/>
            <a:r>
              <a:rPr lang="ro-RO" sz="2400" dirty="0" smtClean="0"/>
              <a:t>Totodată</a:t>
            </a:r>
            <a:r>
              <a:rPr lang="ro-RO" sz="2400" dirty="0"/>
              <a:t>, indicatorii </a:t>
            </a:r>
            <a:r>
              <a:rPr lang="ro-RO" sz="2400" dirty="0" smtClean="0"/>
              <a:t>compoziți </a:t>
            </a:r>
            <a:r>
              <a:rPr lang="ro-RO" sz="2400" dirty="0"/>
              <a:t>pot transmite mesaje </a:t>
            </a:r>
            <a:r>
              <a:rPr lang="ro-RO" sz="2400" dirty="0" smtClean="0"/>
              <a:t>politice non-robuste sau </a:t>
            </a:r>
            <a:r>
              <a:rPr lang="ro-RO" sz="2400" dirty="0"/>
              <a:t>care induc în </a:t>
            </a:r>
            <a:r>
              <a:rPr lang="ro-RO" sz="2400" dirty="0" smtClean="0"/>
              <a:t>eroare, </a:t>
            </a:r>
            <a:r>
              <a:rPr lang="ro-RO" sz="2400" dirty="0"/>
              <a:t>dacă aceștia sunt prost construiți sau interpretați greșit. </a:t>
            </a:r>
            <a:endParaRPr lang="en-GB" sz="2400" dirty="0"/>
          </a:p>
          <a:p>
            <a:endParaRPr lang="en-GB" dirty="0"/>
          </a:p>
        </p:txBody>
      </p:sp>
    </p:spTree>
    <p:extLst>
      <p:ext uri="{BB962C8B-B14F-4D97-AF65-F5344CB8AC3E}">
        <p14:creationId xmlns:p14="http://schemas.microsoft.com/office/powerpoint/2010/main" val="1267848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07504"/>
          </a:xfrm>
        </p:spPr>
        <p:txBody>
          <a:bodyPr/>
          <a:lstStyle/>
          <a:p>
            <a:r>
              <a:rPr lang="ro-MO" sz="3200" b="1" dirty="0">
                <a:solidFill>
                  <a:srgbClr val="7030A0"/>
                </a:solidFill>
                <a:effectLst>
                  <a:outerShdw blurRad="38100" dist="38100" dir="2700000" algn="tl">
                    <a:srgbClr val="000000">
                      <a:alpha val="43137"/>
                    </a:srgbClr>
                  </a:outerShdw>
                </a:effectLst>
              </a:rPr>
              <a:t>Argumente Pro</a:t>
            </a:r>
            <a:endParaRPr lang="en-GB" sz="3200"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836712"/>
            <a:ext cx="8229600" cy="5760640"/>
          </a:xfrm>
        </p:spPr>
        <p:txBody>
          <a:bodyPr/>
          <a:lstStyle/>
          <a:p>
            <a:pPr lvl="0"/>
            <a:r>
              <a:rPr lang="ro-RO" sz="2400" dirty="0" smtClean="0"/>
              <a:t>Oferă rezumarea problemelor complexe</a:t>
            </a:r>
            <a:r>
              <a:rPr lang="ro-RO" sz="2400" dirty="0"/>
              <a:t>, </a:t>
            </a:r>
            <a:r>
              <a:rPr lang="ro-RO" sz="2400" dirty="0" err="1" smtClean="0"/>
              <a:t>multi</a:t>
            </a:r>
            <a:r>
              <a:rPr lang="ro-RO" sz="2400" dirty="0" smtClean="0"/>
              <a:t> - dimensionale </a:t>
            </a:r>
            <a:r>
              <a:rPr lang="ro-RO" sz="2400" dirty="0"/>
              <a:t>în vederea </a:t>
            </a:r>
            <a:r>
              <a:rPr lang="ro-RO" sz="2400" dirty="0" smtClean="0"/>
              <a:t>sprijinirii factorilor </a:t>
            </a:r>
            <a:r>
              <a:rPr lang="ro-RO" sz="2400" dirty="0"/>
              <a:t>de </a:t>
            </a:r>
            <a:r>
              <a:rPr lang="ro-RO" sz="2400" dirty="0" smtClean="0"/>
              <a:t>decizie </a:t>
            </a:r>
            <a:endParaRPr lang="en-GB" sz="2400" dirty="0"/>
          </a:p>
          <a:p>
            <a:pPr lvl="0"/>
            <a:r>
              <a:rPr lang="ro-RO" sz="2400" dirty="0"/>
              <a:t>Sunt mai ușor de interpretat decât </a:t>
            </a:r>
            <a:r>
              <a:rPr lang="ro-RO" sz="2400" dirty="0" smtClean="0"/>
              <a:t>încercarea de a găsi o tendință comună într-o multitudine de indicatori separați </a:t>
            </a:r>
            <a:endParaRPr lang="en-GB" sz="2400" dirty="0"/>
          </a:p>
          <a:p>
            <a:pPr lvl="0"/>
            <a:r>
              <a:rPr lang="ro-RO" sz="2400" dirty="0"/>
              <a:t>Poate </a:t>
            </a:r>
            <a:r>
              <a:rPr lang="ro-RO" sz="2400" dirty="0" smtClean="0"/>
              <a:t>facilita evaluarea progresului țărilor în timp </a:t>
            </a:r>
            <a:endParaRPr lang="en-GB" sz="2400" dirty="0"/>
          </a:p>
          <a:p>
            <a:pPr lvl="0"/>
            <a:r>
              <a:rPr lang="ro-RO" sz="2400" dirty="0" smtClean="0"/>
              <a:t>Reduce dimensiunea setului </a:t>
            </a:r>
            <a:r>
              <a:rPr lang="ro-RO" sz="2400" dirty="0"/>
              <a:t>de </a:t>
            </a:r>
            <a:r>
              <a:rPr lang="ro-RO" sz="2400" dirty="0" smtClean="0"/>
              <a:t>indicatori sau cuprinde mai </a:t>
            </a:r>
            <a:r>
              <a:rPr lang="ro-RO" sz="2400" dirty="0"/>
              <a:t>multe informații în limita </a:t>
            </a:r>
            <a:r>
              <a:rPr lang="ro-RO" sz="2400" dirty="0" smtClean="0"/>
              <a:t>dimensiunii existente </a:t>
            </a:r>
            <a:endParaRPr lang="en-GB" sz="2400" dirty="0"/>
          </a:p>
          <a:p>
            <a:pPr lvl="0"/>
            <a:r>
              <a:rPr lang="ro-RO" sz="2400" dirty="0" smtClean="0"/>
              <a:t>Plasează problemele </a:t>
            </a:r>
            <a:r>
              <a:rPr lang="ro-RO" sz="2400" dirty="0"/>
              <a:t>de performanță </a:t>
            </a:r>
            <a:r>
              <a:rPr lang="ro-RO" sz="2400" dirty="0" smtClean="0"/>
              <a:t>și </a:t>
            </a:r>
            <a:r>
              <a:rPr lang="ro-RO" sz="2400" dirty="0"/>
              <a:t>progres </a:t>
            </a:r>
            <a:r>
              <a:rPr lang="ro-RO" sz="2400" dirty="0" smtClean="0"/>
              <a:t>a țărilor în </a:t>
            </a:r>
            <a:r>
              <a:rPr lang="ro-RO" sz="2400" dirty="0"/>
              <a:t>centrul arenei </a:t>
            </a:r>
            <a:r>
              <a:rPr lang="ro-RO" sz="2400" dirty="0" smtClean="0"/>
              <a:t>politice </a:t>
            </a:r>
            <a:endParaRPr lang="en-GB" sz="2400" dirty="0"/>
          </a:p>
          <a:p>
            <a:pPr lvl="0"/>
            <a:r>
              <a:rPr lang="ro-RO" sz="2400" dirty="0" smtClean="0"/>
              <a:t>Contribuie la facilitarea </a:t>
            </a:r>
            <a:r>
              <a:rPr lang="ro-RO" sz="2400" dirty="0"/>
              <a:t>comunicării cu publicul larg (de exemplu, cetățenii, mass-media, </a:t>
            </a:r>
            <a:r>
              <a:rPr lang="ro-RO" sz="2400" dirty="0" err="1"/>
              <a:t>etc</a:t>
            </a:r>
            <a:r>
              <a:rPr lang="ro-RO" sz="2400" dirty="0"/>
              <a:t>), și de a promova </a:t>
            </a:r>
            <a:r>
              <a:rPr lang="ro-RO" sz="2400" dirty="0" smtClean="0"/>
              <a:t>responsabilitatea</a:t>
            </a:r>
            <a:endParaRPr lang="en-GB" sz="2400" dirty="0"/>
          </a:p>
          <a:p>
            <a:pPr lvl="0"/>
            <a:r>
              <a:rPr lang="ro-RO" sz="2400" dirty="0" smtClean="0"/>
              <a:t>Permite </a:t>
            </a:r>
            <a:r>
              <a:rPr lang="ro-RO" sz="2400" dirty="0"/>
              <a:t>utilizatorilor să compare dimensiunile complexe în mod eficient.</a:t>
            </a:r>
            <a:endParaRPr lang="en-GB" sz="2400" dirty="0"/>
          </a:p>
          <a:p>
            <a:pPr marL="0" indent="0">
              <a:buNone/>
            </a:pPr>
            <a:endParaRPr lang="en-GB" dirty="0"/>
          </a:p>
        </p:txBody>
      </p:sp>
    </p:spTree>
    <p:extLst>
      <p:ext uri="{BB962C8B-B14F-4D97-AF65-F5344CB8AC3E}">
        <p14:creationId xmlns:p14="http://schemas.microsoft.com/office/powerpoint/2010/main" val="3119566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360040"/>
          </a:xfrm>
        </p:spPr>
        <p:txBody>
          <a:bodyPr/>
          <a:lstStyle/>
          <a:p>
            <a:r>
              <a:rPr lang="ro-MO" sz="3200" b="1" dirty="0">
                <a:solidFill>
                  <a:srgbClr val="7030A0"/>
                </a:solidFill>
                <a:effectLst>
                  <a:outerShdw blurRad="38100" dist="38100" dir="2700000" algn="tl">
                    <a:srgbClr val="000000">
                      <a:alpha val="43137"/>
                    </a:srgbClr>
                  </a:outerShdw>
                </a:effectLst>
              </a:rPr>
              <a:t>Argumente Contra</a:t>
            </a:r>
            <a:endParaRPr lang="en-GB" sz="3200"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764704"/>
            <a:ext cx="8712968" cy="5102696"/>
          </a:xfrm>
        </p:spPr>
        <p:txBody>
          <a:bodyPr/>
          <a:lstStyle/>
          <a:p>
            <a:pPr lvl="0"/>
            <a:r>
              <a:rPr lang="ro-RO" sz="2300" dirty="0" smtClean="0"/>
              <a:t>Pot </a:t>
            </a:r>
            <a:r>
              <a:rPr lang="ro-RO" sz="2300" dirty="0"/>
              <a:t>trimite mesaje politice care induc în eroare în cazul în care </a:t>
            </a:r>
            <a:r>
              <a:rPr lang="ro-RO" sz="2300" dirty="0" smtClean="0"/>
              <a:t>sunt prost construiți </a:t>
            </a:r>
            <a:r>
              <a:rPr lang="ro-RO" sz="2300" dirty="0"/>
              <a:t>sau </a:t>
            </a:r>
            <a:r>
              <a:rPr lang="ro-RO" sz="2300" dirty="0" smtClean="0"/>
              <a:t>interpretați </a:t>
            </a:r>
            <a:r>
              <a:rPr lang="ro-RO" sz="2300" dirty="0"/>
              <a:t>greșit. </a:t>
            </a:r>
            <a:endParaRPr lang="en-GB" sz="2300" dirty="0"/>
          </a:p>
          <a:p>
            <a:pPr lvl="0"/>
            <a:r>
              <a:rPr lang="ro-RO" sz="2300" dirty="0" smtClean="0"/>
              <a:t>Pot conduce la concluzii </a:t>
            </a:r>
            <a:r>
              <a:rPr lang="ro-RO" sz="2300" dirty="0"/>
              <a:t>politice </a:t>
            </a:r>
            <a:r>
              <a:rPr lang="ro-RO" sz="2300" dirty="0" smtClean="0"/>
              <a:t>simpliste sau pot </a:t>
            </a:r>
            <a:r>
              <a:rPr lang="ro-RO" sz="2300" dirty="0"/>
              <a:t>fi </a:t>
            </a:r>
            <a:r>
              <a:rPr lang="ro-RO" sz="2300" dirty="0" smtClean="0"/>
              <a:t>utilizați </a:t>
            </a:r>
            <a:r>
              <a:rPr lang="ro-RO" sz="2300" dirty="0"/>
              <a:t>în mod abuziv, </a:t>
            </a:r>
            <a:r>
              <a:rPr lang="ro-RO" sz="2300" dirty="0" smtClean="0"/>
              <a:t>de exemplu, pentru a susține o politică de dorit, în </a:t>
            </a:r>
            <a:r>
              <a:rPr lang="ro-RO" sz="2300" dirty="0"/>
              <a:t>cazul în care procesul de construcție nu este transparent și / sau </a:t>
            </a:r>
            <a:r>
              <a:rPr lang="ro-RO" sz="2300" dirty="0" smtClean="0"/>
              <a:t>lipsește înțelegerea  principiilor </a:t>
            </a:r>
            <a:r>
              <a:rPr lang="ro-RO" sz="2300" dirty="0"/>
              <a:t>statistice sau conceptuale. </a:t>
            </a:r>
            <a:endParaRPr lang="en-GB" sz="2300" dirty="0"/>
          </a:p>
          <a:p>
            <a:pPr lvl="0"/>
            <a:r>
              <a:rPr lang="ro-RO" sz="2300" dirty="0"/>
              <a:t>Selectarea indicatorilor și </a:t>
            </a:r>
            <a:r>
              <a:rPr lang="ro-RO" sz="2300" dirty="0" smtClean="0"/>
              <a:t>ponderilor ar </a:t>
            </a:r>
            <a:r>
              <a:rPr lang="ro-RO" sz="2300" dirty="0"/>
              <a:t>putea face obiectul unor dispute </a:t>
            </a:r>
            <a:r>
              <a:rPr lang="ro-RO" sz="2300" dirty="0" smtClean="0"/>
              <a:t>politice.</a:t>
            </a:r>
            <a:endParaRPr lang="en-GB" sz="2300" dirty="0"/>
          </a:p>
          <a:p>
            <a:pPr lvl="0"/>
            <a:r>
              <a:rPr lang="ro-RO" sz="2300" dirty="0"/>
              <a:t>Poate ascunde </a:t>
            </a:r>
            <a:r>
              <a:rPr lang="ro-RO" sz="2300" dirty="0" smtClean="0"/>
              <a:t>lacune în </a:t>
            </a:r>
            <a:r>
              <a:rPr lang="ro-RO" sz="2300" dirty="0"/>
              <a:t>unele dimensiuni </a:t>
            </a:r>
            <a:r>
              <a:rPr lang="ro-RO" sz="2300" dirty="0" smtClean="0"/>
              <a:t>și conduce la diminuarea procesului de identificare a </a:t>
            </a:r>
            <a:r>
              <a:rPr lang="ro-RO" sz="2300" dirty="0"/>
              <a:t>măsuri de remediere corespunzătoare, în cazul în care procesul de construcție nu este </a:t>
            </a:r>
            <a:r>
              <a:rPr lang="ro-RO" sz="2300" dirty="0" smtClean="0"/>
              <a:t>transparent și înțeles. </a:t>
            </a:r>
            <a:endParaRPr lang="en-GB" sz="2300" dirty="0"/>
          </a:p>
          <a:p>
            <a:pPr lvl="0"/>
            <a:r>
              <a:rPr lang="ro-RO" sz="2300" dirty="0"/>
              <a:t>Poate </a:t>
            </a:r>
            <a:r>
              <a:rPr lang="ro-RO" sz="2300" dirty="0" smtClean="0"/>
              <a:t>conduce </a:t>
            </a:r>
            <a:r>
              <a:rPr lang="ro-RO" sz="2300" dirty="0"/>
              <a:t>la politici neadecvate în cazul în care dimensiunile de performanță, care sunt dificil de măsurat sunt </a:t>
            </a:r>
            <a:r>
              <a:rPr lang="ro-RO" sz="2300" dirty="0" smtClean="0"/>
              <a:t>ignorate/ nu sunt incluse.</a:t>
            </a:r>
            <a:endParaRPr lang="en-GB" sz="2300" dirty="0"/>
          </a:p>
          <a:p>
            <a:pPr marL="0" indent="0">
              <a:buNone/>
            </a:pPr>
            <a:endParaRPr lang="en-GB" sz="2400" dirty="0"/>
          </a:p>
        </p:txBody>
      </p:sp>
    </p:spTree>
    <p:extLst>
      <p:ext uri="{BB962C8B-B14F-4D97-AF65-F5344CB8AC3E}">
        <p14:creationId xmlns:p14="http://schemas.microsoft.com/office/powerpoint/2010/main" val="3978150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1008112"/>
          </a:xfrm>
        </p:spPr>
        <p:txBody>
          <a:bodyPr/>
          <a:lstStyle/>
          <a:p>
            <a:r>
              <a:rPr lang="ro-MO" sz="2800" b="1" dirty="0">
                <a:solidFill>
                  <a:srgbClr val="7030A0"/>
                </a:solidFill>
                <a:effectLst>
                  <a:outerShdw blurRad="38100" dist="38100" dir="2700000" algn="tl">
                    <a:srgbClr val="000000">
                      <a:alpha val="43137"/>
                    </a:srgbClr>
                  </a:outerShdw>
                </a:effectLst>
              </a:rPr>
              <a:t>Manual Construirea indicatorilor compoziți. Metodologie și Ghid de utilizare</a:t>
            </a:r>
            <a:r>
              <a:rPr lang="ro-MO" sz="3200" dirty="0" smtClean="0"/>
              <a:t/>
            </a:r>
            <a:br>
              <a:rPr lang="ro-MO" sz="3200" dirty="0" smtClean="0"/>
            </a:br>
            <a:r>
              <a:rPr lang="en-US" sz="1200" i="1" dirty="0"/>
              <a:t>HANDBOOK ON CONSTRUCTING COMPOSITE INDICATORS: METHODOLOGY AND USER GUIDE – ISBN 978-92-64-04345-9 - © OECD 2008</a:t>
            </a:r>
            <a:r>
              <a:rPr lang="ro-MO" sz="1200" i="1" dirty="0"/>
              <a:t> </a:t>
            </a:r>
            <a:endParaRPr lang="en-GB" sz="1200" i="1" dirty="0"/>
          </a:p>
        </p:txBody>
      </p:sp>
      <p:sp>
        <p:nvSpPr>
          <p:cNvPr id="3" name="Content Placeholder 2"/>
          <p:cNvSpPr>
            <a:spLocks noGrp="1"/>
          </p:cNvSpPr>
          <p:nvPr>
            <p:ph idx="1"/>
          </p:nvPr>
        </p:nvSpPr>
        <p:spPr>
          <a:xfrm>
            <a:off x="457200" y="1772816"/>
            <a:ext cx="8229600" cy="4094584"/>
          </a:xfrm>
        </p:spPr>
        <p:txBody>
          <a:bodyPr/>
          <a:lstStyle/>
          <a:p>
            <a:pPr marL="0" indent="0" algn="just">
              <a:buNone/>
            </a:pPr>
            <a:r>
              <a:rPr lang="ro-RO" sz="2800" dirty="0"/>
              <a:t>Propunerea de a dezvolta un manual a fost </a:t>
            </a:r>
            <a:r>
              <a:rPr lang="ro-RO" sz="2800" dirty="0" smtClean="0"/>
              <a:t>dictată de: </a:t>
            </a:r>
            <a:endParaRPr lang="en-GB" sz="2800" dirty="0"/>
          </a:p>
          <a:p>
            <a:pPr lvl="0"/>
            <a:r>
              <a:rPr lang="ro-RO" sz="2800" dirty="0"/>
              <a:t>Interesul în creștere în indicatori compoziți, în cercurile academice, mass-media și în rândul factorilor de decizie; </a:t>
            </a:r>
            <a:endParaRPr lang="en-GB" sz="2800" dirty="0"/>
          </a:p>
          <a:p>
            <a:pPr lvl="0"/>
            <a:r>
              <a:rPr lang="ro-RO" sz="2800" dirty="0"/>
              <a:t>Existența unei game largi de </a:t>
            </a:r>
            <a:r>
              <a:rPr lang="ro-RO" sz="2800" dirty="0" smtClean="0"/>
              <a:t>abordări metodologice privind indicatori </a:t>
            </a:r>
            <a:r>
              <a:rPr lang="ro-RO" sz="2800" dirty="0"/>
              <a:t>compoziți, și; </a:t>
            </a:r>
            <a:endParaRPr lang="en-GB" sz="2800" dirty="0"/>
          </a:p>
          <a:p>
            <a:pPr lvl="0"/>
            <a:r>
              <a:rPr lang="ro-RO" sz="2800" dirty="0" smtClean="0"/>
              <a:t>Necesitatea pentru </a:t>
            </a:r>
            <a:r>
              <a:rPr lang="ro-RO" sz="2800" dirty="0"/>
              <a:t>a avea linii directoare internaționale în acest domeniu</a:t>
            </a:r>
            <a:r>
              <a:rPr lang="ro-RO" sz="2800" dirty="0" smtClean="0"/>
              <a:t>.</a:t>
            </a:r>
            <a:endParaRPr lang="en-GB" sz="2800" dirty="0"/>
          </a:p>
        </p:txBody>
      </p:sp>
    </p:spTree>
    <p:extLst>
      <p:ext uri="{BB962C8B-B14F-4D97-AF65-F5344CB8AC3E}">
        <p14:creationId xmlns:p14="http://schemas.microsoft.com/office/powerpoint/2010/main" val="2784691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themeOverride>
</file>

<file path=ppt/theme/themeOverride2.xml><?xml version="1.0" encoding="utf-8"?>
<a:themeOverride xmlns:a="http://schemas.openxmlformats.org/drawingml/2006/main">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themeOverride>
</file>

<file path=docProps/app.xml><?xml version="1.0" encoding="utf-8"?>
<Properties xmlns="http://schemas.openxmlformats.org/officeDocument/2006/extended-properties" xmlns:vt="http://schemas.openxmlformats.org/officeDocument/2006/docPropsVTypes">
  <Template>Waveform</Template>
  <TotalTime>7976</TotalTime>
  <Words>3546</Words>
  <Application>Microsoft Office PowerPoint</Application>
  <PresentationFormat>On-screen Show (4:3)</PresentationFormat>
  <Paragraphs>590</Paragraphs>
  <Slides>47</Slides>
  <Notes>32</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Pixel</vt:lpstr>
      <vt:lpstr>1_Pixel</vt:lpstr>
      <vt:lpstr>Proiectul "Îmbunătăţirea disponibilităţii şi calităţii statisticilor regionale„</vt:lpstr>
      <vt:lpstr>Obiectivul de bază</vt:lpstr>
      <vt:lpstr>Activitățile de bază</vt:lpstr>
      <vt:lpstr>Ce este IDAM?</vt:lpstr>
      <vt:lpstr>Ce este un indicator compozit? Glosar de termeni statistici, OECD (www.oecd.org)</vt:lpstr>
      <vt:lpstr>De ce un indicator compozit?</vt:lpstr>
      <vt:lpstr>Argumente Pro</vt:lpstr>
      <vt:lpstr>Argumente Contra</vt:lpstr>
      <vt:lpstr>Manual Construirea indicatorilor compoziți. Metodologie și Ghid de utilizare HANDBOOK ON CONSTRUCTING COMPOSITE INDICATORS: METHODOLOGY AND USER GUIDE – ISBN 978-92-64-04345-9 - © OECD 2008 </vt:lpstr>
      <vt:lpstr>Zece pași în construirea unui indicator compozit HANDBOOK ON CONSTRUCTING COMPOSITE INDICATORS: METHODOLOGY AND USER GUIDE – ISBN 978-92-64-04345-9 - © OECD 2008</vt:lpstr>
      <vt:lpstr>Zece pași în construirea unui indicator compozit HANDBOOK ON CONSTRUCTING COMPOSITE INDICATORS: METHODOLOGY AND USER GUIDE – ISBN 978-92-64-04345-9 - © OECD 2008</vt:lpstr>
      <vt:lpstr>Domeniile identificate </vt:lpstr>
      <vt:lpstr>Prestatorii de date  </vt:lpstr>
      <vt:lpstr>Zece pași în construirea unui indicator compozit HANDBOOK ON CONSTRUCTING COMPOSITE INDICATORS: METHODOLOGY AND USER GUIDE – ISBN 978-92-64-04345-9 - © OECD 2008</vt:lpstr>
      <vt:lpstr>Indicatori</vt:lpstr>
      <vt:lpstr>Zece pași în construirea unui indicator compozit HANDBOOK ON CONSTRUCTING COMPOSITE INDICATORS: METHODOLOGY AND USER GUIDE – ISBN 978-92-64-04345-9 - © OECD 2008</vt:lpstr>
      <vt:lpstr>Construirea indicilor de deprivare pe domenii</vt:lpstr>
      <vt:lpstr>Zece pași în construirea unui indicator compozit HANDBOOK ON CONSTRUCTING COMPOSITE INDICATORS: METHODOLOGY AND USER GUIDE – ISBN 978-92-64-04345-9 - © OECD 2008</vt:lpstr>
      <vt:lpstr>Construirea indicelui de deprivare IDAM</vt:lpstr>
      <vt:lpstr>Zece pași în construirea unui indicator compozit HANDBOOK ON CONSTRUCTING COMPOSITE INDICATORS: METHODOLOGY AND USER GUIDE – ISBN 978-92-64-04345-9 - © OECD 2008</vt:lpstr>
      <vt:lpstr>Rezultate </vt:lpstr>
      <vt:lpstr>Rezultate </vt:lpstr>
      <vt:lpstr>Deprivarea economică</vt:lpstr>
      <vt:lpstr>Rezultate </vt:lpstr>
      <vt:lpstr>Deprivarea Demografică</vt:lpstr>
      <vt:lpstr>Rezultate </vt:lpstr>
      <vt:lpstr>Deprivarea financiară</vt:lpstr>
      <vt:lpstr>Rezultate </vt:lpstr>
      <vt:lpstr>Deprivarea de servicii de sănătate</vt:lpstr>
      <vt:lpstr>Rezultate </vt:lpstr>
      <vt:lpstr>Deprivarea de servicii de educație</vt:lpstr>
      <vt:lpstr>Rezultate </vt:lpstr>
      <vt:lpstr>Rezultate </vt:lpstr>
      <vt:lpstr>Deprivarea de infrastructură</vt:lpstr>
      <vt:lpstr>Rezultate </vt:lpstr>
      <vt:lpstr>Deprivarea socială</vt:lpstr>
      <vt:lpstr>Rezultate </vt:lpstr>
      <vt:lpstr>Deprivarea de condiții de mediu</vt:lpstr>
      <vt:lpstr>Valoarea medie ponderată IDAM  (4 raioane, 112 primării)</vt:lpstr>
      <vt:lpstr>Deprivarea pe domenii – Cimișlia</vt:lpstr>
      <vt:lpstr>Deprivarea pe domenii – Dondușeni</vt:lpstr>
      <vt:lpstr>Deprivarea pe domenii – Fălești</vt:lpstr>
      <vt:lpstr>Deprivarea pe domenii – Orhei</vt:lpstr>
      <vt:lpstr>Concluzii (1)</vt:lpstr>
      <vt:lpstr>Concluzii (2)</vt:lpstr>
      <vt:lpstr>Pași de urmat </vt:lpstr>
      <vt:lpstr>PowerPoint Presentation</vt:lpstr>
    </vt:vector>
  </TitlesOfParts>
  <Company>Workgroup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Platforma de Comunicare Interinstituţională</dc:title>
  <dc:creator>Rodica</dc:creator>
  <cp:lastModifiedBy>Maria</cp:lastModifiedBy>
  <cp:revision>420</cp:revision>
  <cp:lastPrinted>2013-09-24T07:47:50Z</cp:lastPrinted>
  <dcterms:created xsi:type="dcterms:W3CDTF">2013-02-07T07:12:30Z</dcterms:created>
  <dcterms:modified xsi:type="dcterms:W3CDTF">2014-08-24T15:57:20Z</dcterms:modified>
</cp:coreProperties>
</file>